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63" r:id="rId7"/>
    <p:sldId id="264" r:id="rId8"/>
    <p:sldId id="261" r:id="rId9"/>
    <p:sldId id="265" r:id="rId10"/>
    <p:sldId id="26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45" autoAdjust="0"/>
    <p:restoredTop sz="94660"/>
  </p:normalViewPr>
  <p:slideViewPr>
    <p:cSldViewPr>
      <p:cViewPr varScale="1">
        <p:scale>
          <a:sx n="93" d="100"/>
          <a:sy n="9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43" d="100"/>
          <a:sy n="143" d="100"/>
        </p:scale>
        <p:origin x="-459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DA09E5-5659-4DE6-B40C-F4157F90ED68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98033-628D-4EB8-8850-B41C00BF1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1DB0DE-A579-4E47-89D2-AB08AF4D1C94}" type="datetimeFigureOut">
              <a:rPr lang="en-US"/>
              <a:pPr>
                <a:defRPr/>
              </a:pPr>
              <a:t>9/21/2009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Confidential Cray Proprietary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88DFD3-4C0A-4DC2-9889-16E12A4CE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C8B48B-159E-4475-A22A-79C53DC59157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0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50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Point out 800 Mhz memory (new)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7DE461-1540-478F-B568-B4CF60CB05B5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8257CD-6BB0-42C1-B879-7A664EBF49A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Layout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524000"/>
            <a:ext cx="8001000" cy="1828800"/>
          </a:xfrm>
        </p:spPr>
        <p:txBody>
          <a:bodyPr>
            <a:noAutofit/>
          </a:bodyPr>
          <a:lstStyle>
            <a:lvl1pPr algn="ctr">
              <a:lnSpc>
                <a:spcPct val="150000"/>
              </a:lnSpc>
              <a:defRPr sz="4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6629400"/>
            <a:ext cx="3581400" cy="2540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762000" y="3581400"/>
            <a:ext cx="7543800" cy="2286000"/>
          </a:xfrm>
        </p:spPr>
        <p:txBody>
          <a:bodyPr/>
          <a:lstStyle>
            <a:lvl1pPr algn="ctr">
              <a:spcBef>
                <a:spcPts val="0"/>
              </a:spcBef>
              <a:buNone/>
              <a:defRPr kumimoji="0" lang="en-US" sz="3200" b="1" i="0" u="none" strike="noStrike" kern="1200" cap="none" spc="-100" normalizeH="0" baseline="0" noProof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kumimoji="0" lang="en-US" sz="40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Click to edit the Presenter’s Info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/>
          <a:lstStyle>
            <a:lvl1pPr>
              <a:buClr>
                <a:srgbClr val="000066"/>
              </a:buClr>
              <a:defRPr sz="2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0099"/>
              </a:buClr>
              <a:buSzPct val="110000"/>
              <a:buFont typeface="Calibri" pitchFamily="34" charset="0"/>
              <a:buChar char="•"/>
              <a:defRPr/>
            </a:lvl2pPr>
            <a:lvl3pPr>
              <a:buClr>
                <a:srgbClr val="002060"/>
              </a:buClr>
              <a:defRPr sz="1800"/>
            </a:lvl3pPr>
            <a:lvl4pPr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364736" cy="5486400"/>
          </a:xfrm>
        </p:spPr>
        <p:txBody>
          <a:bodyPr/>
          <a:lstStyle>
            <a:lvl1pPr>
              <a:buClr>
                <a:srgbClr val="000066"/>
              </a:buClr>
              <a:defRPr sz="2000"/>
            </a:lvl1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6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29400" y="1066800"/>
            <a:ext cx="2057400" cy="914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066800"/>
            <a:ext cx="6019800" cy="4953000"/>
          </a:xfrm>
          <a:solidFill>
            <a:schemeClr val="tx2">
              <a:tint val="4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2133600"/>
            <a:ext cx="2057400" cy="38862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0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6858000" cy="609600"/>
          </a:xfrm>
          <a:prstGeom prst="rect">
            <a:avLst/>
          </a:prstGeom>
          <a:ln w="6350" cap="rnd">
            <a:noFill/>
          </a:ln>
        </p:spPr>
        <p:txBody>
          <a:bodyPr vert="horz" anchor="t" anchorCtr="0">
            <a:normAutofit/>
          </a:bodyPr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2"/>
          </p:nvPr>
        </p:nvSpPr>
        <p:spPr>
          <a:xfrm>
            <a:off x="152400" y="6629400"/>
            <a:ext cx="2438400" cy="228600"/>
          </a:xfrm>
          <a:prstGeom prst="rect">
            <a:avLst/>
          </a:prstGeom>
        </p:spPr>
        <p:txBody>
          <a:bodyPr anchor="ctr"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81300" y="6629400"/>
            <a:ext cx="3581400" cy="25400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382000" y="6629400"/>
            <a:ext cx="609600" cy="228600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702" r:id="rId8"/>
  </p:sldLayoutIdLst>
  <p:transition>
    <p:fade/>
  </p:transition>
  <p:hf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lang="en-US" sz="280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344E6D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n-lt"/>
          <a:ea typeface="+mj-ea"/>
          <a:cs typeface="+mj-cs"/>
        </a:defRPr>
      </a:lvl1pPr>
      <a:lvl2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2pPr>
      <a:lvl3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3pPr>
      <a:lvl4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4pPr>
      <a:lvl5pPr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5pPr>
      <a:lvl6pPr marL="4572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6pPr>
      <a:lvl7pPr marL="9144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7pPr>
      <a:lvl8pPr marL="13716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8pPr>
      <a:lvl9pPr marL="1828800" algn="l" rtl="0" fontAlgn="base">
        <a:lnSpc>
          <a:spcPts val="1800"/>
        </a:lnSpc>
        <a:spcBef>
          <a:spcPct val="0"/>
        </a:spcBef>
        <a:spcAft>
          <a:spcPct val="0"/>
        </a:spcAft>
        <a:defRPr sz="2000">
          <a:solidFill>
            <a:srgbClr val="344E6D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rgbClr val="000066"/>
        </a:buClr>
        <a:buSzPct val="110000"/>
        <a:buFont typeface="Wingdings" pitchFamily="2" charset="2"/>
        <a:buChar char="§"/>
        <a:defRPr sz="2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000099"/>
        </a:buClr>
        <a:buSzPct val="110000"/>
        <a:buFont typeface="Arial" pitchFamily="34" charset="0"/>
        <a:buChar char="•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002060"/>
        </a:buClr>
        <a:buSzPct val="85000"/>
        <a:buFont typeface="Wingdings" pitchFamily="2" charset="2"/>
        <a:buChar char="Ø"/>
        <a:defRPr sz="18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FF0000"/>
        </a:buClr>
        <a:buSzPct val="90000"/>
        <a:buFont typeface="Courier New" pitchFamily="49" charset="0"/>
        <a:buChar char="o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chemeClr val="bg1"/>
        </a:buClr>
        <a:buSzPct val="110000"/>
        <a:buFont typeface="Calibri" pitchFamily="34" charset="0"/>
        <a:buChar char="»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XT#  Hardware Architecture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© Cray Inc.</a:t>
            </a:r>
            <a:endParaRPr lang="en-US" dirty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762000" y="3733800"/>
            <a:ext cx="7543800" cy="2286000"/>
          </a:xfrm>
        </p:spPr>
        <p:txBody>
          <a:bodyPr/>
          <a:lstStyle/>
          <a:p>
            <a:r>
              <a:rPr lang="en-US" dirty="0" smtClean="0"/>
              <a:t>John M. Levesque</a:t>
            </a:r>
          </a:p>
          <a:p>
            <a:r>
              <a:rPr lang="en-US" dirty="0" smtClean="0"/>
              <a:t>Director</a:t>
            </a:r>
          </a:p>
          <a:p>
            <a:r>
              <a:rPr lang="en-US" dirty="0" smtClean="0"/>
              <a:t>Cray Supercomputing Center of Excellence</a:t>
            </a:r>
            <a:endParaRPr lang="en-US" dirty="0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228600" y="6593312"/>
            <a:ext cx="219075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CSC, Finland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81800" y="6644031"/>
            <a:ext cx="2190750" cy="21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September 21-24,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2009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investigate Hybrid programming</a:t>
            </a:r>
          </a:p>
          <a:p>
            <a:r>
              <a:rPr lang="en-US" dirty="0" smtClean="0"/>
              <a:t>Need to investigate use of PGAS</a:t>
            </a:r>
          </a:p>
          <a:p>
            <a:pPr lvl="1"/>
            <a:r>
              <a:rPr lang="en-US" dirty="0" smtClean="0"/>
              <a:t>Global Arrays</a:t>
            </a:r>
          </a:p>
          <a:p>
            <a:pPr lvl="1"/>
            <a:r>
              <a:rPr lang="en-US" dirty="0" smtClean="0"/>
              <a:t>UPC</a:t>
            </a:r>
          </a:p>
          <a:p>
            <a:pPr lvl="1"/>
            <a:r>
              <a:rPr lang="en-US" dirty="0" smtClean="0"/>
              <a:t>Co-Array Fortran</a:t>
            </a:r>
          </a:p>
          <a:p>
            <a:pPr lvl="1"/>
            <a:r>
              <a:rPr lang="en-US" dirty="0" smtClean="0"/>
              <a:t>SHMEM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message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838200"/>
          <a:ext cx="8763000" cy="569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XT3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XT4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XT5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XT6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cores/socket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cores/node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8-12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Clock</a:t>
                      </a:r>
                      <a:r>
                        <a:rPr lang="en-US" baseline="0" dirty="0" smtClean="0"/>
                        <a:t> Cycle (CC)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64 bit Results/CC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GFLOPS/Node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83.6-124.8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Interconnect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Seastar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Seastar</a:t>
                      </a:r>
                      <a:r>
                        <a:rPr lang="en-US" dirty="0" smtClean="0"/>
                        <a:t> 2+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Seastar</a:t>
                      </a:r>
                      <a:r>
                        <a:rPr lang="en-US" dirty="0" smtClean="0"/>
                        <a:t> 2+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Gemini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Link </a:t>
                      </a:r>
                      <a:r>
                        <a:rPr lang="en-US" baseline="0" dirty="0" smtClean="0"/>
                        <a:t>Bandwidth GB/sec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6x2.4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6x4.8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6x4.8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10x4.7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MPI</a:t>
                      </a:r>
                      <a:r>
                        <a:rPr lang="en-US" baseline="0" dirty="0" smtClean="0"/>
                        <a:t> Latency microseconds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Messages/sec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Global Addressing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overview of Cray XT systems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2" descr="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6938" y="2136775"/>
            <a:ext cx="571500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3" descr="blue_connec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61703">
            <a:off x="6956425" y="2767013"/>
            <a:ext cx="5715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" y="401638"/>
            <a:ext cx="8705850" cy="79375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Cray XT4 Node</a:t>
            </a:r>
          </a:p>
        </p:txBody>
      </p:sp>
      <p:pic>
        <p:nvPicPr>
          <p:cNvPr id="30727" name="Picture 5" descr="pipes_to_opter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925" y="2628900"/>
            <a:ext cx="18065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140325" y="4186238"/>
            <a:ext cx="1673225" cy="676275"/>
            <a:chOff x="2905" y="2259"/>
            <a:chExt cx="1054" cy="426"/>
          </a:xfrm>
        </p:grpSpPr>
        <p:pic>
          <p:nvPicPr>
            <p:cNvPr id="30753" name="Picture 7" descr="hyper_transport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905" y="2259"/>
              <a:ext cx="1054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54" name="Text Box 8"/>
            <p:cNvSpPr txBox="1">
              <a:spLocks noChangeArrowheads="1"/>
            </p:cNvSpPr>
            <p:nvPr/>
          </p:nvSpPr>
          <p:spPr bwMode="auto">
            <a:xfrm rot="-532675">
              <a:off x="3056" y="2384"/>
              <a:ext cx="7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990000"/>
                  </a:solidFill>
                  <a:ea typeface="Arial Unicode MS" pitchFamily="34" charset="-128"/>
                  <a:cs typeface="Arial Unicode MS" pitchFamily="34" charset="-128"/>
                </a:rPr>
                <a:t>9.6 GB/sec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402138" y="4957763"/>
            <a:ext cx="630237" cy="1422400"/>
            <a:chOff x="2440" y="2745"/>
            <a:chExt cx="397" cy="896"/>
          </a:xfrm>
        </p:grpSpPr>
        <p:pic>
          <p:nvPicPr>
            <p:cNvPr id="30751" name="Picture 10" descr="hyper_transport3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40" y="2745"/>
              <a:ext cx="397" cy="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52" name="Text Box 11"/>
            <p:cNvSpPr txBox="1">
              <a:spLocks noChangeArrowheads="1"/>
            </p:cNvSpPr>
            <p:nvPr/>
          </p:nvSpPr>
          <p:spPr bwMode="auto">
            <a:xfrm rot="-5399874">
              <a:off x="2256" y="3104"/>
              <a:ext cx="7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990000"/>
                  </a:solidFill>
                  <a:ea typeface="Arial Unicode MS" pitchFamily="34" charset="-128"/>
                  <a:cs typeface="Arial Unicode MS" pitchFamily="34" charset="-128"/>
                </a:rPr>
                <a:t>9.6 GB/sec</a:t>
              </a:r>
            </a:p>
          </p:txBody>
        </p:sp>
      </p:grpSp>
      <p:pic>
        <p:nvPicPr>
          <p:cNvPr id="30730" name="Picture 12" descr="hyper_transport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09938" y="3910013"/>
            <a:ext cx="1471612" cy="10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1" name="Text Box 13"/>
          <p:cNvSpPr txBox="1">
            <a:spLocks noChangeArrowheads="1"/>
          </p:cNvSpPr>
          <p:nvPr/>
        </p:nvSpPr>
        <p:spPr bwMode="auto">
          <a:xfrm rot="1745522">
            <a:off x="3297238" y="4168775"/>
            <a:ext cx="1231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990000"/>
                </a:solidFill>
                <a:ea typeface="Arial Unicode MS" pitchFamily="34" charset="-128"/>
                <a:cs typeface="Arial Unicode MS" pitchFamily="34" charset="-128"/>
              </a:rPr>
              <a:t>9.6 GB/sec</a:t>
            </a:r>
          </a:p>
        </p:txBody>
      </p:sp>
      <p:pic>
        <p:nvPicPr>
          <p:cNvPr id="30732" name="Picture 14" descr="seasta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95750" y="3881438"/>
            <a:ext cx="1271588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689225" y="4529138"/>
            <a:ext cx="1673225" cy="676275"/>
            <a:chOff x="1361" y="2475"/>
            <a:chExt cx="1054" cy="426"/>
          </a:xfrm>
        </p:grpSpPr>
        <p:pic>
          <p:nvPicPr>
            <p:cNvPr id="30749" name="Picture 16" descr="hyper_transport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361" y="2475"/>
              <a:ext cx="1054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50" name="Text Box 17"/>
            <p:cNvSpPr txBox="1">
              <a:spLocks noChangeArrowheads="1"/>
            </p:cNvSpPr>
            <p:nvPr/>
          </p:nvSpPr>
          <p:spPr bwMode="auto">
            <a:xfrm rot="-397517">
              <a:off x="1544" y="2592"/>
              <a:ext cx="7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990000"/>
                  </a:solidFill>
                  <a:ea typeface="Arial Unicode MS" pitchFamily="34" charset="-128"/>
                  <a:cs typeface="Arial Unicode MS" pitchFamily="34" charset="-128"/>
                </a:rPr>
                <a:t>9.6 GB/sec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668838" y="4697413"/>
            <a:ext cx="1471612" cy="1023937"/>
            <a:chOff x="2608" y="2581"/>
            <a:chExt cx="927" cy="645"/>
          </a:xfrm>
        </p:grpSpPr>
        <p:pic>
          <p:nvPicPr>
            <p:cNvPr id="30747" name="Picture 19" descr="hyper_transport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608" y="2581"/>
              <a:ext cx="927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48" name="Text Box 20"/>
            <p:cNvSpPr txBox="1">
              <a:spLocks noChangeArrowheads="1"/>
            </p:cNvSpPr>
            <p:nvPr/>
          </p:nvSpPr>
          <p:spPr bwMode="auto">
            <a:xfrm rot="1745522">
              <a:off x="2608" y="2752"/>
              <a:ext cx="7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990000"/>
                  </a:solidFill>
                  <a:ea typeface="Arial Unicode MS" pitchFamily="34" charset="-128"/>
                  <a:cs typeface="Arial Unicode MS" pitchFamily="34" charset="-128"/>
                </a:rPr>
                <a:t>9.6 GB/sec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4427538" y="2646363"/>
            <a:ext cx="630237" cy="1422400"/>
            <a:chOff x="2456" y="1289"/>
            <a:chExt cx="397" cy="896"/>
          </a:xfrm>
        </p:grpSpPr>
        <p:pic>
          <p:nvPicPr>
            <p:cNvPr id="30745" name="Picture 22" descr="hyper_transport3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56" y="1289"/>
              <a:ext cx="397" cy="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46" name="Text Box 23"/>
            <p:cNvSpPr txBox="1">
              <a:spLocks noChangeArrowheads="1"/>
            </p:cNvSpPr>
            <p:nvPr/>
          </p:nvSpPr>
          <p:spPr bwMode="auto">
            <a:xfrm rot="-5399874">
              <a:off x="2264" y="1608"/>
              <a:ext cx="7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990000"/>
                  </a:solidFill>
                  <a:ea typeface="Arial Unicode MS" pitchFamily="34" charset="-128"/>
                  <a:cs typeface="Arial Unicode MS" pitchFamily="34" charset="-128"/>
                </a:rPr>
                <a:t>9.6 GB/sec</a:t>
              </a:r>
            </a:p>
          </p:txBody>
        </p:sp>
      </p:grpSp>
      <p:pic>
        <p:nvPicPr>
          <p:cNvPr id="30736" name="Picture 24" descr="AMD_optero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69000" y="2438400"/>
            <a:ext cx="1123950" cy="123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49" name="Text Box 25"/>
          <p:cNvSpPr txBox="1">
            <a:spLocks noChangeArrowheads="1"/>
          </p:cNvSpPr>
          <p:nvPr/>
        </p:nvSpPr>
        <p:spPr bwMode="auto">
          <a:xfrm>
            <a:off x="7772400" y="3910013"/>
            <a:ext cx="1179513" cy="336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US" sz="1600" b="1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8 GB</a:t>
            </a:r>
          </a:p>
        </p:txBody>
      </p:sp>
      <p:sp>
        <p:nvSpPr>
          <p:cNvPr id="30738" name="Line 26"/>
          <p:cNvSpPr>
            <a:spLocks noChangeShapeType="1"/>
          </p:cNvSpPr>
          <p:nvPr/>
        </p:nvSpPr>
        <p:spPr bwMode="auto">
          <a:xfrm flipH="1" flipV="1">
            <a:off x="7762875" y="3067050"/>
            <a:ext cx="596900" cy="8620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29851" name="Text Box 27"/>
          <p:cNvSpPr txBox="1">
            <a:spLocks noChangeArrowheads="1"/>
          </p:cNvSpPr>
          <p:nvPr/>
        </p:nvSpPr>
        <p:spPr bwMode="auto">
          <a:xfrm>
            <a:off x="6200775" y="4897438"/>
            <a:ext cx="2074863" cy="8255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12.8 GB/sec direct connect memory</a:t>
            </a:r>
            <a:b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(DDR 800)</a:t>
            </a:r>
          </a:p>
        </p:txBody>
      </p:sp>
      <p:sp>
        <p:nvSpPr>
          <p:cNvPr id="30740" name="Line 28"/>
          <p:cNvSpPr>
            <a:spLocks noChangeShapeType="1"/>
          </p:cNvSpPr>
          <p:nvPr/>
        </p:nvSpPr>
        <p:spPr bwMode="auto">
          <a:xfrm flipV="1">
            <a:off x="7150100" y="2930525"/>
            <a:ext cx="176213" cy="18811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29853" name="Text Box 29"/>
          <p:cNvSpPr txBox="1">
            <a:spLocks noChangeArrowheads="1"/>
          </p:cNvSpPr>
          <p:nvPr/>
        </p:nvSpPr>
        <p:spPr bwMode="auto">
          <a:xfrm>
            <a:off x="3598863" y="1066800"/>
            <a:ext cx="2727325" cy="581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6.4 GB/sec direct connect HyperTransport</a:t>
            </a:r>
          </a:p>
        </p:txBody>
      </p:sp>
      <p:sp>
        <p:nvSpPr>
          <p:cNvPr id="30742" name="Line 30"/>
          <p:cNvSpPr>
            <a:spLocks noChangeShapeType="1"/>
          </p:cNvSpPr>
          <p:nvPr/>
        </p:nvSpPr>
        <p:spPr bwMode="auto">
          <a:xfrm>
            <a:off x="4951413" y="1597025"/>
            <a:ext cx="685800" cy="17414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43" name="Text Box 31"/>
          <p:cNvSpPr txBox="1">
            <a:spLocks noChangeArrowheads="1"/>
          </p:cNvSpPr>
          <p:nvPr/>
        </p:nvSpPr>
        <p:spPr bwMode="auto">
          <a:xfrm>
            <a:off x="3094038" y="5062538"/>
            <a:ext cx="14859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Cray</a:t>
            </a:r>
            <a:b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SeaStar2+</a:t>
            </a:r>
            <a:b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Interconnect</a:t>
            </a:r>
          </a:p>
        </p:txBody>
      </p:sp>
      <p:sp>
        <p:nvSpPr>
          <p:cNvPr id="30744" name="Rectangle 32"/>
          <p:cNvSpPr>
            <a:spLocks noChangeArrowheads="1"/>
          </p:cNvSpPr>
          <p:nvPr/>
        </p:nvSpPr>
        <p:spPr bwMode="auto">
          <a:xfrm>
            <a:off x="261938" y="2001838"/>
            <a:ext cx="2841625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4-way SMP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&gt;35 Gflops per node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Up to 8 GB per node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OpenMP Support within socket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2" descr="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3450" y="2171700"/>
            <a:ext cx="4572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3" descr="blue_connec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6230">
            <a:off x="6943725" y="2693988"/>
            <a:ext cx="5715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4"/>
          <p:cNvSpPr>
            <a:spLocks noGrp="1" noChangeArrowheads="1"/>
          </p:cNvSpPr>
          <p:nvPr>
            <p:ph type="title"/>
          </p:nvPr>
        </p:nvSpPr>
        <p:spPr>
          <a:xfrm>
            <a:off x="166688" y="398463"/>
            <a:ext cx="7281862" cy="64135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Cray XT5 Node</a:t>
            </a:r>
          </a:p>
        </p:txBody>
      </p:sp>
      <p:pic>
        <p:nvPicPr>
          <p:cNvPr id="31751" name="Picture 5" descr="pipes_to_opter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3813" y="2524125"/>
            <a:ext cx="1417637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08313" y="2019300"/>
            <a:ext cx="4124325" cy="3733800"/>
            <a:chOff x="1361" y="1289"/>
            <a:chExt cx="2598" cy="235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905" y="2259"/>
              <a:ext cx="1054" cy="426"/>
              <a:chOff x="2905" y="2259"/>
              <a:chExt cx="1054" cy="426"/>
            </a:xfrm>
          </p:grpSpPr>
          <p:pic>
            <p:nvPicPr>
              <p:cNvPr id="31786" name="Picture 8" descr="hyper_transport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905" y="2259"/>
                <a:ext cx="1054" cy="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87" name="Text Box 9"/>
              <p:cNvSpPr txBox="1">
                <a:spLocks noChangeArrowheads="1"/>
              </p:cNvSpPr>
              <p:nvPr/>
            </p:nvSpPr>
            <p:spPr bwMode="auto">
              <a:xfrm rot="-532675">
                <a:off x="3056" y="2384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440" y="2745"/>
              <a:ext cx="397" cy="896"/>
              <a:chOff x="2440" y="2745"/>
              <a:chExt cx="397" cy="896"/>
            </a:xfrm>
          </p:grpSpPr>
          <p:pic>
            <p:nvPicPr>
              <p:cNvPr id="31784" name="Picture 11" descr="hyper_transport3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EFEFE"/>
                  </a:clrFrom>
                  <a:clrTo>
                    <a:srgbClr val="FEFEFE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440" y="2745"/>
                <a:ext cx="397" cy="8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85" name="Text Box 12"/>
              <p:cNvSpPr txBox="1">
                <a:spLocks noChangeArrowheads="1"/>
              </p:cNvSpPr>
              <p:nvPr/>
            </p:nvSpPr>
            <p:spPr bwMode="auto">
              <a:xfrm rot="-5399874">
                <a:off x="2256" y="3104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744" y="2085"/>
              <a:ext cx="935" cy="645"/>
              <a:chOff x="1744" y="2085"/>
              <a:chExt cx="935" cy="645"/>
            </a:xfrm>
          </p:grpSpPr>
          <p:pic>
            <p:nvPicPr>
              <p:cNvPr id="31782" name="Picture 14" descr="hyper_transport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752" y="2085"/>
                <a:ext cx="927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83" name="Text Box 15"/>
              <p:cNvSpPr txBox="1">
                <a:spLocks noChangeArrowheads="1"/>
              </p:cNvSpPr>
              <p:nvPr/>
            </p:nvSpPr>
            <p:spPr bwMode="auto">
              <a:xfrm rot="1745522">
                <a:off x="1744" y="2248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  <p:pic>
          <p:nvPicPr>
            <p:cNvPr id="31772" name="Picture 16" descr="seastar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47" y="2067"/>
              <a:ext cx="801" cy="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1361" y="2475"/>
              <a:ext cx="1054" cy="426"/>
              <a:chOff x="1361" y="2475"/>
              <a:chExt cx="1054" cy="426"/>
            </a:xfrm>
          </p:grpSpPr>
          <p:pic>
            <p:nvPicPr>
              <p:cNvPr id="31780" name="Picture 18" descr="hyper_transport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361" y="2475"/>
                <a:ext cx="1054" cy="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81" name="Text Box 19"/>
              <p:cNvSpPr txBox="1">
                <a:spLocks noChangeArrowheads="1"/>
              </p:cNvSpPr>
              <p:nvPr/>
            </p:nvSpPr>
            <p:spPr bwMode="auto">
              <a:xfrm rot="-397517">
                <a:off x="1544" y="2592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2608" y="2581"/>
              <a:ext cx="927" cy="645"/>
              <a:chOff x="2608" y="2581"/>
              <a:chExt cx="927" cy="645"/>
            </a:xfrm>
          </p:grpSpPr>
          <p:pic>
            <p:nvPicPr>
              <p:cNvPr id="31778" name="Picture 21" descr="hyper_transport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608" y="2581"/>
                <a:ext cx="927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79" name="Text Box 22"/>
              <p:cNvSpPr txBox="1">
                <a:spLocks noChangeArrowheads="1"/>
              </p:cNvSpPr>
              <p:nvPr/>
            </p:nvSpPr>
            <p:spPr bwMode="auto">
              <a:xfrm rot="1745522">
                <a:off x="2608" y="2752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2456" y="1289"/>
              <a:ext cx="397" cy="896"/>
              <a:chOff x="2456" y="1289"/>
              <a:chExt cx="397" cy="896"/>
            </a:xfrm>
          </p:grpSpPr>
          <p:pic>
            <p:nvPicPr>
              <p:cNvPr id="31776" name="Picture 24" descr="hyper_transport3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EFEFE"/>
                  </a:clrFrom>
                  <a:clrTo>
                    <a:srgbClr val="FEFEFE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456" y="1289"/>
                <a:ext cx="397" cy="8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777" name="Text Box 25"/>
              <p:cNvSpPr txBox="1">
                <a:spLocks noChangeArrowheads="1"/>
              </p:cNvSpPr>
              <p:nvPr/>
            </p:nvSpPr>
            <p:spPr bwMode="auto">
              <a:xfrm rot="-5399874">
                <a:off x="2264" y="1608"/>
                <a:ext cx="7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1600" b="1">
                    <a:solidFill>
                      <a:srgbClr val="990000"/>
                    </a:solidFill>
                    <a:ea typeface="Arial Unicode MS" pitchFamily="34" charset="-128"/>
                    <a:cs typeface="Arial Unicode MS" pitchFamily="34" charset="-128"/>
                  </a:rPr>
                  <a:t>9.6 GB/sec</a:t>
                </a:r>
              </a:p>
            </p:txBody>
          </p:sp>
        </p:grpSp>
      </p:grpSp>
      <p:pic>
        <p:nvPicPr>
          <p:cNvPr id="31753" name="Picture 26" descr="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3450" y="933450"/>
            <a:ext cx="4572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4" name="Picture 27" descr="blue_connec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6230">
            <a:off x="6943725" y="1474788"/>
            <a:ext cx="5715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5" name="Picture 28" descr="AMD_optero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19813" y="2413000"/>
            <a:ext cx="97155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3949" name="Text Box 29"/>
          <p:cNvSpPr txBox="1">
            <a:spLocks noChangeArrowheads="1"/>
          </p:cNvSpPr>
          <p:nvPr/>
        </p:nvSpPr>
        <p:spPr bwMode="auto">
          <a:xfrm>
            <a:off x="6969125" y="466725"/>
            <a:ext cx="2019300" cy="336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US" sz="1600" b="1">
                <a:solidFill>
                  <a:srgbClr val="000000"/>
                </a:solidFill>
                <a:latin typeface="Arial Unicode MS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32 GB memory</a:t>
            </a:r>
          </a:p>
        </p:txBody>
      </p:sp>
      <p:sp>
        <p:nvSpPr>
          <p:cNvPr id="31757" name="Line 30"/>
          <p:cNvSpPr>
            <a:spLocks noChangeShapeType="1"/>
          </p:cNvSpPr>
          <p:nvPr/>
        </p:nvSpPr>
        <p:spPr bwMode="auto">
          <a:xfrm flipH="1">
            <a:off x="7700963" y="798513"/>
            <a:ext cx="422275" cy="736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58" name="Line 31"/>
          <p:cNvSpPr>
            <a:spLocks noChangeShapeType="1"/>
          </p:cNvSpPr>
          <p:nvPr/>
        </p:nvSpPr>
        <p:spPr bwMode="auto">
          <a:xfrm>
            <a:off x="4529138" y="1882775"/>
            <a:ext cx="1228725" cy="11239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59" name="Line 32"/>
          <p:cNvSpPr>
            <a:spLocks noChangeShapeType="1"/>
          </p:cNvSpPr>
          <p:nvPr/>
        </p:nvSpPr>
        <p:spPr bwMode="auto">
          <a:xfrm flipH="1" flipV="1">
            <a:off x="7199313" y="1717675"/>
            <a:ext cx="355600" cy="23383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60" name="Line 33"/>
          <p:cNvSpPr>
            <a:spLocks noChangeShapeType="1"/>
          </p:cNvSpPr>
          <p:nvPr/>
        </p:nvSpPr>
        <p:spPr bwMode="auto">
          <a:xfrm flipH="1">
            <a:off x="7680325" y="736600"/>
            <a:ext cx="450850" cy="20605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33954" name="Text Box 34"/>
          <p:cNvSpPr txBox="1">
            <a:spLocks noChangeArrowheads="1"/>
          </p:cNvSpPr>
          <p:nvPr/>
        </p:nvSpPr>
        <p:spPr bwMode="auto">
          <a:xfrm>
            <a:off x="2865438" y="1331913"/>
            <a:ext cx="2727325" cy="581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6.4 GB/sec direct connect HyperTransport</a:t>
            </a:r>
          </a:p>
        </p:txBody>
      </p:sp>
      <p:sp>
        <p:nvSpPr>
          <p:cNvPr id="31762" name="Text Box 35"/>
          <p:cNvSpPr txBox="1">
            <a:spLocks noChangeArrowheads="1"/>
          </p:cNvSpPr>
          <p:nvPr/>
        </p:nvSpPr>
        <p:spPr bwMode="auto">
          <a:xfrm>
            <a:off x="3406775" y="4564063"/>
            <a:ext cx="14859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Cray</a:t>
            </a:r>
            <a:b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SeaStar2+</a:t>
            </a:r>
            <a:b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600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Interconnect</a:t>
            </a:r>
          </a:p>
        </p:txBody>
      </p:sp>
      <p:pic>
        <p:nvPicPr>
          <p:cNvPr id="31763" name="Picture 36" descr="vertical_pipe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319838" y="1608138"/>
            <a:ext cx="2381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4" name="Picture 37" descr="vertical_pipe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34163" y="1560513"/>
            <a:ext cx="2381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5" name="Picture 38" descr="AMD_optero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19813" y="1155700"/>
            <a:ext cx="97155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3959" name="Text Box 39"/>
          <p:cNvSpPr txBox="1">
            <a:spLocks noChangeArrowheads="1"/>
          </p:cNvSpPr>
          <p:nvPr/>
        </p:nvSpPr>
        <p:spPr bwMode="auto">
          <a:xfrm>
            <a:off x="6927850" y="4137025"/>
            <a:ext cx="2019300" cy="581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25.6 GB/sec direct connect memory</a:t>
            </a:r>
          </a:p>
        </p:txBody>
      </p:sp>
      <p:sp>
        <p:nvSpPr>
          <p:cNvPr id="31767" name="Line 40"/>
          <p:cNvSpPr>
            <a:spLocks noChangeShapeType="1"/>
          </p:cNvSpPr>
          <p:nvPr/>
        </p:nvSpPr>
        <p:spPr bwMode="auto">
          <a:xfrm flipH="1" flipV="1">
            <a:off x="7229475" y="2987675"/>
            <a:ext cx="328613" cy="10890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68" name="Rectangle 41"/>
          <p:cNvSpPr>
            <a:spLocks noChangeArrowheads="1"/>
          </p:cNvSpPr>
          <p:nvPr/>
        </p:nvSpPr>
        <p:spPr bwMode="auto">
          <a:xfrm>
            <a:off x="261938" y="2001838"/>
            <a:ext cx="2841625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8-way SMP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&gt;70 Gflops per node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Up to 32 GB of shared memory per node</a:t>
            </a:r>
          </a:p>
          <a:p>
            <a:pPr marL="342900" indent="-342900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Tx/>
              <a:buChar char="•"/>
            </a:pPr>
            <a:r>
              <a:rPr lang="en-US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OpenMP Support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XT Hardware Socket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886200" y="1371600"/>
          <a:ext cx="4876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Budapest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Barcelona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Shanghai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Istanbul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4 </a:t>
                      </a:r>
                      <a:r>
                        <a:rPr lang="en-US" dirty="0" smtClean="0"/>
                        <a:t>FPS/CC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 </a:t>
                      </a:r>
                      <a:r>
                        <a:rPr lang="en-US" dirty="0" smtClean="0"/>
                        <a:t>FPS/CC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 </a:t>
                      </a:r>
                      <a:r>
                        <a:rPr lang="en-US" dirty="0" smtClean="0"/>
                        <a:t>FPS/CC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 </a:t>
                      </a:r>
                      <a:r>
                        <a:rPr lang="en-US" dirty="0" smtClean="0"/>
                        <a:t>FPS/CC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64KB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64KB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64KB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64KB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512KB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512KB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2048KB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2048KB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6144KB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6144KB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762000" y="1371600"/>
            <a:ext cx="29718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13"/>
          <p:cNvGrpSpPr/>
          <p:nvPr/>
        </p:nvGrpSpPr>
        <p:grpSpPr>
          <a:xfrm>
            <a:off x="914400" y="1752600"/>
            <a:ext cx="2743200" cy="533400"/>
            <a:chOff x="838200" y="1828800"/>
            <a:chExt cx="2743200" cy="533400"/>
          </a:xfrm>
        </p:grpSpPr>
        <p:sp>
          <p:nvSpPr>
            <p:cNvPr id="29" name="Rounded Rectangle 28"/>
            <p:cNvSpPr/>
            <p:nvPr/>
          </p:nvSpPr>
          <p:spPr>
            <a:xfrm>
              <a:off x="8382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5240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22098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28956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914400" y="23622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914400" y="25908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1600200" y="25908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2286000" y="25908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2971800" y="25908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914400" y="3048000"/>
            <a:ext cx="2743200" cy="457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Level 3 Cache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2971800" y="23622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40" name="Rounded Rectangle 39"/>
          <p:cNvSpPr/>
          <p:nvPr/>
        </p:nvSpPr>
        <p:spPr>
          <a:xfrm>
            <a:off x="2286000" y="23622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41" name="Rounded Rectangle 40"/>
          <p:cNvSpPr/>
          <p:nvPr/>
        </p:nvSpPr>
        <p:spPr>
          <a:xfrm>
            <a:off x="1600200" y="23622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Line 1048"/>
          <p:cNvSpPr>
            <a:spLocks noChangeShapeType="1"/>
          </p:cNvSpPr>
          <p:nvPr/>
        </p:nvSpPr>
        <p:spPr bwMode="auto">
          <a:xfrm>
            <a:off x="3492500" y="2774950"/>
            <a:ext cx="46038" cy="21780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65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de-DE" sz="2800" dirty="0" smtClean="0"/>
              <a:t>Simplified memory hierachy on the Quad Core AMD Opteron – Quad Core</a:t>
            </a:r>
            <a:endParaRPr lang="en-GB" sz="2800" dirty="0" smtClean="0"/>
          </a:p>
        </p:txBody>
      </p:sp>
      <p:sp>
        <p:nvSpPr>
          <p:cNvPr id="40966" name="Rectangle 1027"/>
          <p:cNvSpPr>
            <a:spLocks noChangeArrowheads="1"/>
          </p:cNvSpPr>
          <p:nvPr/>
        </p:nvSpPr>
        <p:spPr bwMode="auto">
          <a:xfrm>
            <a:off x="2851150" y="1295400"/>
            <a:ext cx="215900" cy="165100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67" name="Rectangle 1028"/>
          <p:cNvSpPr>
            <a:spLocks noChangeArrowheads="1"/>
          </p:cNvSpPr>
          <p:nvPr/>
        </p:nvSpPr>
        <p:spPr bwMode="auto">
          <a:xfrm>
            <a:off x="3067050" y="1295400"/>
            <a:ext cx="215900" cy="165100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68" name="Rectangle 1029"/>
          <p:cNvSpPr>
            <a:spLocks noChangeArrowheads="1"/>
          </p:cNvSpPr>
          <p:nvPr/>
        </p:nvSpPr>
        <p:spPr bwMode="auto">
          <a:xfrm>
            <a:off x="3276600" y="1295400"/>
            <a:ext cx="215900" cy="165100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2" name="Group 1030"/>
          <p:cNvGrpSpPr>
            <a:grpSpLocks/>
          </p:cNvGrpSpPr>
          <p:nvPr/>
        </p:nvGrpSpPr>
        <p:grpSpPr bwMode="auto">
          <a:xfrm>
            <a:off x="2527300" y="2476500"/>
            <a:ext cx="1250950" cy="298450"/>
            <a:chOff x="1472" y="1990"/>
            <a:chExt cx="788" cy="188"/>
          </a:xfrm>
          <a:solidFill>
            <a:srgbClr val="FF0000"/>
          </a:solidFill>
        </p:grpSpPr>
        <p:sp>
          <p:nvSpPr>
            <p:cNvPr id="41003" name="Rectangle 1031"/>
            <p:cNvSpPr>
              <a:spLocks noChangeArrowheads="1"/>
            </p:cNvSpPr>
            <p:nvPr/>
          </p:nvSpPr>
          <p:spPr bwMode="auto">
            <a:xfrm>
              <a:off x="1472" y="1990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004" name="Rectangle 1032"/>
            <p:cNvSpPr>
              <a:spLocks noChangeArrowheads="1"/>
            </p:cNvSpPr>
            <p:nvPr/>
          </p:nvSpPr>
          <p:spPr bwMode="auto">
            <a:xfrm>
              <a:off x="1472" y="2054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005" name="Rectangle 1033"/>
            <p:cNvSpPr>
              <a:spLocks noChangeArrowheads="1"/>
            </p:cNvSpPr>
            <p:nvPr/>
          </p:nvSpPr>
          <p:spPr bwMode="auto">
            <a:xfrm>
              <a:off x="1472" y="2118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40970" name="Rectangle 1034"/>
          <p:cNvSpPr>
            <a:spLocks noChangeArrowheads="1"/>
          </p:cNvSpPr>
          <p:nvPr/>
        </p:nvSpPr>
        <p:spPr bwMode="auto">
          <a:xfrm>
            <a:off x="2527300" y="4202113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1" name="Text Box 1035"/>
          <p:cNvSpPr txBox="1">
            <a:spLocks noChangeArrowheads="1"/>
          </p:cNvSpPr>
          <p:nvPr/>
        </p:nvSpPr>
        <p:spPr bwMode="auto">
          <a:xfrm>
            <a:off x="2882900" y="3849688"/>
            <a:ext cx="652743" cy="40011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…...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2" name="Text Box 1036"/>
          <p:cNvSpPr txBox="1">
            <a:spLocks noChangeArrowheads="1"/>
          </p:cNvSpPr>
          <p:nvPr/>
        </p:nvSpPr>
        <p:spPr bwMode="auto">
          <a:xfrm>
            <a:off x="850900" y="1154113"/>
            <a:ext cx="1167307" cy="40011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registers</a:t>
            </a:r>
            <a:endParaRPr lang="en-GB" sz="20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3" name="Text Box 1037"/>
          <p:cNvSpPr txBox="1">
            <a:spLocks noChangeArrowheads="1"/>
          </p:cNvSpPr>
          <p:nvPr/>
        </p:nvSpPr>
        <p:spPr bwMode="auto">
          <a:xfrm>
            <a:off x="431800" y="2349500"/>
            <a:ext cx="18646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L1 data cache 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4" name="Text Box 1038"/>
          <p:cNvSpPr txBox="1">
            <a:spLocks noChangeArrowheads="1"/>
          </p:cNvSpPr>
          <p:nvPr/>
        </p:nvSpPr>
        <p:spPr bwMode="auto">
          <a:xfrm>
            <a:off x="641350" y="3736975"/>
            <a:ext cx="1295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L2 cache 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5" name="Rectangle 1039"/>
          <p:cNvSpPr>
            <a:spLocks noChangeArrowheads="1"/>
          </p:cNvSpPr>
          <p:nvPr/>
        </p:nvSpPr>
        <p:spPr bwMode="auto">
          <a:xfrm>
            <a:off x="5237163" y="1163638"/>
            <a:ext cx="2225289" cy="48013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None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16 SSE2 128-bit registers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None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16 64 bit </a:t>
            </a:r>
            <a:r>
              <a:rPr lang="en-US" sz="1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registers </a:t>
            </a:r>
            <a:endParaRPr lang="en-US" sz="14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6" name="Rectangle 1040"/>
          <p:cNvSpPr>
            <a:spLocks noChangeArrowheads="1"/>
          </p:cNvSpPr>
          <p:nvPr/>
        </p:nvSpPr>
        <p:spPr bwMode="auto">
          <a:xfrm>
            <a:off x="1030288" y="1822450"/>
            <a:ext cx="6208751" cy="27699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de-DE" sz="12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2 x 16 Bytes per clock loads or 1 x 16 Bytes per clock store, (76.8 GB/s or 38.4 GB/s on 2.4 Ghz)</a:t>
            </a:r>
          </a:p>
        </p:txBody>
      </p:sp>
      <p:sp>
        <p:nvSpPr>
          <p:cNvPr id="40977" name="Line 1041"/>
          <p:cNvSpPr>
            <a:spLocks noChangeShapeType="1"/>
          </p:cNvSpPr>
          <p:nvPr/>
        </p:nvSpPr>
        <p:spPr bwMode="auto">
          <a:xfrm flipV="1">
            <a:off x="3162300" y="1466850"/>
            <a:ext cx="0" cy="3238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8" name="Line 1042"/>
          <p:cNvSpPr>
            <a:spLocks noChangeShapeType="1"/>
          </p:cNvSpPr>
          <p:nvPr/>
        </p:nvSpPr>
        <p:spPr bwMode="auto">
          <a:xfrm flipV="1">
            <a:off x="3162300" y="2133600"/>
            <a:ext cx="0" cy="3238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79" name="Line 1043"/>
          <p:cNvSpPr>
            <a:spLocks noChangeShapeType="1"/>
          </p:cNvSpPr>
          <p:nvPr/>
        </p:nvSpPr>
        <p:spPr bwMode="auto">
          <a:xfrm flipV="1">
            <a:off x="3162300" y="3409950"/>
            <a:ext cx="0" cy="3540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0" name="Text Box 1044"/>
          <p:cNvSpPr txBox="1">
            <a:spLocks noChangeArrowheads="1"/>
          </p:cNvSpPr>
          <p:nvPr/>
        </p:nvSpPr>
        <p:spPr bwMode="auto">
          <a:xfrm>
            <a:off x="728663" y="6311900"/>
            <a:ext cx="3738562" cy="40011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Main memory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1" name="Line 1045"/>
          <p:cNvSpPr>
            <a:spLocks noChangeShapeType="1"/>
          </p:cNvSpPr>
          <p:nvPr/>
        </p:nvSpPr>
        <p:spPr bwMode="auto">
          <a:xfrm flipV="1">
            <a:off x="3171825" y="2736850"/>
            <a:ext cx="0" cy="31432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2" name="Rectangle 1046"/>
          <p:cNvSpPr>
            <a:spLocks noChangeArrowheads="1"/>
          </p:cNvSpPr>
          <p:nvPr/>
        </p:nvSpPr>
        <p:spPr bwMode="auto">
          <a:xfrm>
            <a:off x="4495800" y="2286000"/>
            <a:ext cx="4154488" cy="2573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64 Byte cache line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complete data cache lines are loaded from main memory, if not in L2 or L3 cache 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if L1 data cache needs to be refilled, then storing back to L2 cache, if L2 needs to be refilled, storing back to L3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Items in L1 and L2 are exclusive, L3 is “sharing aware”</a:t>
            </a:r>
            <a:endParaRPr lang="en-US" sz="14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sz="1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write </a:t>
            </a: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back cache: data offloaded  from L1 data 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None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  cache are stored here first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None/>
            </a:pPr>
            <a:r>
              <a:rPr lang="en-US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  until they are flushed out to main </a:t>
            </a:r>
            <a:r>
              <a:rPr lang="en-US" sz="1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memory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5000"/>
              <a:buFont typeface="Wingdings" pitchFamily="2" charset="2"/>
              <a:buChar char="§"/>
            </a:pPr>
            <a:r>
              <a:rPr lang="en-US" sz="1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Pre-fetching can go to L1 or L2 cache</a:t>
            </a:r>
            <a:endParaRPr lang="en-US" sz="14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3" name="Line 1047"/>
          <p:cNvSpPr>
            <a:spLocks noChangeShapeType="1"/>
          </p:cNvSpPr>
          <p:nvPr/>
        </p:nvSpPr>
        <p:spPr bwMode="auto">
          <a:xfrm flipH="1" flipV="1">
            <a:off x="2887663" y="2841625"/>
            <a:ext cx="44450" cy="317182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4" name="Line 1048"/>
          <p:cNvSpPr>
            <a:spLocks noChangeShapeType="1"/>
          </p:cNvSpPr>
          <p:nvPr/>
        </p:nvSpPr>
        <p:spPr bwMode="auto">
          <a:xfrm flipH="1" flipV="1">
            <a:off x="3087688" y="4295775"/>
            <a:ext cx="46037" cy="70008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5" name="Text Box 1049"/>
          <p:cNvSpPr txBox="1">
            <a:spLocks noChangeArrowheads="1"/>
          </p:cNvSpPr>
          <p:nvPr/>
        </p:nvSpPr>
        <p:spPr bwMode="auto">
          <a:xfrm>
            <a:off x="714375" y="6027738"/>
            <a:ext cx="3762375" cy="27699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12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16 Bytes wide =&gt; </a:t>
            </a:r>
            <a:r>
              <a:rPr lang="de-DE" sz="1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12.8</a:t>
            </a:r>
            <a:r>
              <a:rPr lang="de-DE" sz="12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12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GB/s for </a:t>
            </a:r>
            <a:r>
              <a:rPr lang="de-DE" sz="12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DDR2-800, </a:t>
            </a:r>
            <a:r>
              <a:rPr lang="de-DE" sz="12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73ns</a:t>
            </a:r>
            <a:endParaRPr lang="en-GB" sz="12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6" name="Rectangle 1050"/>
          <p:cNvSpPr>
            <a:spLocks noChangeArrowheads="1"/>
          </p:cNvSpPr>
          <p:nvPr/>
        </p:nvSpPr>
        <p:spPr bwMode="auto">
          <a:xfrm>
            <a:off x="2433638" y="3009900"/>
            <a:ext cx="1419225" cy="517065"/>
          </a:xfrm>
          <a:prstGeom prst="rect">
            <a:avLst/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de-DE" sz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16 Bytes per clock,</a:t>
            </a:r>
          </a:p>
          <a:p>
            <a:pPr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de-DE" sz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38.4 GB/s BW</a:t>
            </a:r>
            <a:endParaRPr lang="en-GB" sz="120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3" name="Group 1051"/>
          <p:cNvGrpSpPr>
            <a:grpSpLocks/>
          </p:cNvGrpSpPr>
          <p:nvPr/>
        </p:nvGrpSpPr>
        <p:grpSpPr bwMode="auto">
          <a:xfrm>
            <a:off x="2527300" y="3744913"/>
            <a:ext cx="1250950" cy="298450"/>
            <a:chOff x="1472" y="1990"/>
            <a:chExt cx="788" cy="188"/>
          </a:xfrm>
          <a:solidFill>
            <a:srgbClr val="FF0000"/>
          </a:solidFill>
        </p:grpSpPr>
        <p:sp>
          <p:nvSpPr>
            <p:cNvPr id="41000" name="Rectangle 1052"/>
            <p:cNvSpPr>
              <a:spLocks noChangeArrowheads="1"/>
            </p:cNvSpPr>
            <p:nvPr/>
          </p:nvSpPr>
          <p:spPr bwMode="auto">
            <a:xfrm>
              <a:off x="1472" y="1990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001" name="Rectangle 1053"/>
            <p:cNvSpPr>
              <a:spLocks noChangeArrowheads="1"/>
            </p:cNvSpPr>
            <p:nvPr/>
          </p:nvSpPr>
          <p:spPr bwMode="auto">
            <a:xfrm>
              <a:off x="1472" y="2054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002" name="Rectangle 1054"/>
            <p:cNvSpPr>
              <a:spLocks noChangeArrowheads="1"/>
            </p:cNvSpPr>
            <p:nvPr/>
          </p:nvSpPr>
          <p:spPr bwMode="auto">
            <a:xfrm>
              <a:off x="1472" y="2118"/>
              <a:ext cx="788" cy="60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40988" name="Rectangle 1034"/>
          <p:cNvSpPr>
            <a:spLocks noChangeArrowheads="1"/>
          </p:cNvSpPr>
          <p:nvPr/>
        </p:nvSpPr>
        <p:spPr bwMode="auto">
          <a:xfrm>
            <a:off x="2543175" y="5000625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89" name="Rectangle 1034"/>
          <p:cNvSpPr>
            <a:spLocks noChangeArrowheads="1"/>
          </p:cNvSpPr>
          <p:nvPr/>
        </p:nvSpPr>
        <p:spPr bwMode="auto">
          <a:xfrm>
            <a:off x="2543175" y="5102225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0" name="Rectangle 1034"/>
          <p:cNvSpPr>
            <a:spLocks noChangeArrowheads="1"/>
          </p:cNvSpPr>
          <p:nvPr/>
        </p:nvSpPr>
        <p:spPr bwMode="auto">
          <a:xfrm>
            <a:off x="2543175" y="5197475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1" name="Text Box 1035"/>
          <p:cNvSpPr txBox="1">
            <a:spLocks noChangeArrowheads="1"/>
          </p:cNvSpPr>
          <p:nvPr/>
        </p:nvSpPr>
        <p:spPr bwMode="auto">
          <a:xfrm>
            <a:off x="2889250" y="5127625"/>
            <a:ext cx="652743" cy="40011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…...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2" name="Rectangle 1034"/>
          <p:cNvSpPr>
            <a:spLocks noChangeArrowheads="1"/>
          </p:cNvSpPr>
          <p:nvPr/>
        </p:nvSpPr>
        <p:spPr bwMode="auto">
          <a:xfrm>
            <a:off x="2549525" y="5502275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3" name="Rectangle 1034"/>
          <p:cNvSpPr>
            <a:spLocks noChangeArrowheads="1"/>
          </p:cNvSpPr>
          <p:nvPr/>
        </p:nvSpPr>
        <p:spPr bwMode="auto">
          <a:xfrm>
            <a:off x="2549525" y="5605463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4" name="Rectangle 1034"/>
          <p:cNvSpPr>
            <a:spLocks noChangeArrowheads="1"/>
          </p:cNvSpPr>
          <p:nvPr/>
        </p:nvSpPr>
        <p:spPr bwMode="auto">
          <a:xfrm>
            <a:off x="2549525" y="5699125"/>
            <a:ext cx="1250950" cy="9525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5" name="Text Box 1038"/>
          <p:cNvSpPr txBox="1">
            <a:spLocks noChangeArrowheads="1"/>
          </p:cNvSpPr>
          <p:nvPr/>
        </p:nvSpPr>
        <p:spPr bwMode="auto">
          <a:xfrm>
            <a:off x="304800" y="5257800"/>
            <a:ext cx="21932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Shared L3 cache 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6" name="Text Box 1049"/>
          <p:cNvSpPr txBox="1">
            <a:spLocks noChangeArrowheads="1"/>
          </p:cNvSpPr>
          <p:nvPr/>
        </p:nvSpPr>
        <p:spPr bwMode="auto">
          <a:xfrm>
            <a:off x="2509838" y="4505325"/>
            <a:ext cx="1274762" cy="276999"/>
          </a:xfrm>
          <a:prstGeom prst="rect">
            <a:avLst/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32 GB/s </a:t>
            </a:r>
            <a:endParaRPr lang="en-GB" sz="12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7" name="Text Box 1044"/>
          <p:cNvSpPr txBox="1">
            <a:spLocks noChangeArrowheads="1"/>
          </p:cNvSpPr>
          <p:nvPr/>
        </p:nvSpPr>
        <p:spPr bwMode="auto">
          <a:xfrm>
            <a:off x="4538663" y="6311900"/>
            <a:ext cx="3738562" cy="40011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2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Remote memory</a:t>
            </a:r>
            <a:endParaRPr lang="en-GB" sz="20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8" name="Text Box 1049"/>
          <p:cNvSpPr txBox="1">
            <a:spLocks noChangeArrowheads="1"/>
          </p:cNvSpPr>
          <p:nvPr/>
        </p:nvSpPr>
        <p:spPr bwMode="auto">
          <a:xfrm>
            <a:off x="4524375" y="6027738"/>
            <a:ext cx="3762375" cy="27699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  <a:buFont typeface="Wingdings" pitchFamily="2" charset="2"/>
              <a:buNone/>
            </a:pPr>
            <a:r>
              <a:rPr lang="de-DE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8GB/s over coherent Hyper Transport, 115ns </a:t>
            </a:r>
            <a:endParaRPr lang="en-GB" sz="12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XT Hardware Node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76400" y="1447800"/>
            <a:ext cx="29718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1828800" y="1828800"/>
            <a:ext cx="2743200" cy="533400"/>
            <a:chOff x="838200" y="1828800"/>
            <a:chExt cx="2743200" cy="533400"/>
          </a:xfrm>
        </p:grpSpPr>
        <p:sp>
          <p:nvSpPr>
            <p:cNvPr id="9" name="Rounded Rectangle 8"/>
            <p:cNvSpPr/>
            <p:nvPr/>
          </p:nvSpPr>
          <p:spPr>
            <a:xfrm>
              <a:off x="8382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5240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098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956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18288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18288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25146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2004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38862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828800" y="3124200"/>
            <a:ext cx="2743200" cy="457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Level 3 Cache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648200" y="28956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8200" y="32766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676400" y="4191000"/>
            <a:ext cx="2971800" cy="1295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5791200" y="4191000"/>
            <a:ext cx="2971800" cy="1295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90800" y="37338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705600" y="37338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648200" y="2133600"/>
            <a:ext cx="11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2 HT Links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09600" y="2971800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33400" y="2590800"/>
            <a:ext cx="11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1 HT Links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52400" y="1295400"/>
            <a:ext cx="457200" cy="411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dirty="0" smtClean="0"/>
              <a:t>Interconnect</a:t>
            </a:r>
            <a:endParaRPr lang="en-US" dirty="0"/>
          </a:p>
        </p:txBody>
      </p:sp>
      <p:sp>
        <p:nvSpPr>
          <p:cNvPr id="55" name="Rounded Rectangle 54"/>
          <p:cNvSpPr/>
          <p:nvPr/>
        </p:nvSpPr>
        <p:spPr>
          <a:xfrm>
            <a:off x="38862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56" name="Rounded Rectangle 55"/>
          <p:cNvSpPr/>
          <p:nvPr/>
        </p:nvSpPr>
        <p:spPr>
          <a:xfrm>
            <a:off x="32004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57" name="Rounded Rectangle 56"/>
          <p:cNvSpPr/>
          <p:nvPr/>
        </p:nvSpPr>
        <p:spPr>
          <a:xfrm>
            <a:off x="25146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5791200" y="1447800"/>
            <a:ext cx="29718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13"/>
          <p:cNvGrpSpPr/>
          <p:nvPr/>
        </p:nvGrpSpPr>
        <p:grpSpPr>
          <a:xfrm>
            <a:off x="5943600" y="1828800"/>
            <a:ext cx="2743200" cy="533400"/>
            <a:chOff x="838200" y="1828800"/>
            <a:chExt cx="2743200" cy="533400"/>
          </a:xfrm>
        </p:grpSpPr>
        <p:sp>
          <p:nvSpPr>
            <p:cNvPr id="60" name="Rounded Rectangle 59"/>
            <p:cNvSpPr/>
            <p:nvPr/>
          </p:nvSpPr>
          <p:spPr>
            <a:xfrm>
              <a:off x="8382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5240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2098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895600" y="1828800"/>
              <a:ext cx="685800" cy="53340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</p:grpSp>
      <p:sp>
        <p:nvSpPr>
          <p:cNvPr id="64" name="Rounded Rectangle 63"/>
          <p:cNvSpPr/>
          <p:nvPr/>
        </p:nvSpPr>
        <p:spPr>
          <a:xfrm>
            <a:off x="59436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59436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66" name="Rounded Rectangle 65"/>
          <p:cNvSpPr/>
          <p:nvPr/>
        </p:nvSpPr>
        <p:spPr>
          <a:xfrm>
            <a:off x="66294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73152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68" name="Rounded Rectangle 67"/>
          <p:cNvSpPr/>
          <p:nvPr/>
        </p:nvSpPr>
        <p:spPr>
          <a:xfrm>
            <a:off x="8001000" y="2667000"/>
            <a:ext cx="685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</a:t>
            </a:r>
            <a:endParaRPr lang="en-US" dirty="0"/>
          </a:p>
        </p:txBody>
      </p:sp>
      <p:sp>
        <p:nvSpPr>
          <p:cNvPr id="69" name="Rounded Rectangle 68"/>
          <p:cNvSpPr/>
          <p:nvPr/>
        </p:nvSpPr>
        <p:spPr>
          <a:xfrm>
            <a:off x="5943600" y="3124200"/>
            <a:ext cx="2743200" cy="457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Level 3 Cache</a:t>
            </a:r>
            <a:endParaRPr lang="en-US" dirty="0"/>
          </a:p>
        </p:txBody>
      </p:sp>
      <p:sp>
        <p:nvSpPr>
          <p:cNvPr id="70" name="Rounded Rectangle 69"/>
          <p:cNvSpPr/>
          <p:nvPr/>
        </p:nvSpPr>
        <p:spPr>
          <a:xfrm>
            <a:off x="80010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71" name="Rounded Rectangle 70"/>
          <p:cNvSpPr/>
          <p:nvPr/>
        </p:nvSpPr>
        <p:spPr>
          <a:xfrm>
            <a:off x="73152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72" name="Rounded Rectangle 71"/>
          <p:cNvSpPr/>
          <p:nvPr/>
        </p:nvSpPr>
        <p:spPr>
          <a:xfrm>
            <a:off x="6629400" y="2438400"/>
            <a:ext cx="685800" cy="152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L1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2514600" y="38100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12.8 GB/sec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629400" y="38100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12.8 GB/sec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33400" y="3276600"/>
            <a:ext cx="1200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6.4 GB/sec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572000" y="2438400"/>
            <a:ext cx="1314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12.8 GB/sec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648200" y="3581400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115 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8 GB/sec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rot="5400000" flipH="1" flipV="1">
            <a:off x="1752600" y="3505200"/>
            <a:ext cx="213360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819400" y="35052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73 ns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7" name="Straight Arrow Connector 86"/>
          <p:cNvCxnSpPr/>
          <p:nvPr/>
        </p:nvCxnSpPr>
        <p:spPr>
          <a:xfrm flipV="1">
            <a:off x="3581400" y="2514600"/>
            <a:ext cx="2590800" cy="19812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5400000" flipH="1" flipV="1">
            <a:off x="5867400" y="3352800"/>
            <a:ext cx="213360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934200" y="3352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73 ns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10800000">
            <a:off x="3657600" y="2438400"/>
            <a:ext cx="2971800" cy="21336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Strengths</a:t>
            </a:r>
          </a:p>
          <a:p>
            <a:pPr lvl="1"/>
            <a:r>
              <a:rPr lang="en-US" dirty="0" smtClean="0"/>
              <a:t>Upgradability</a:t>
            </a:r>
          </a:p>
          <a:p>
            <a:pPr lvl="1"/>
            <a:r>
              <a:rPr lang="en-US" dirty="0" smtClean="0"/>
              <a:t>Scalability of interconnects</a:t>
            </a:r>
          </a:p>
          <a:p>
            <a:pPr lvl="1"/>
            <a:r>
              <a:rPr lang="en-US" dirty="0" smtClean="0"/>
              <a:t>Increased node performance – need to use fewer nodes to achieve same performance</a:t>
            </a:r>
          </a:p>
          <a:p>
            <a:pPr lvl="1"/>
            <a:r>
              <a:rPr lang="en-US" dirty="0" smtClean="0"/>
              <a:t>Global addressing with Gemini</a:t>
            </a:r>
          </a:p>
          <a:p>
            <a:pPr lvl="2"/>
            <a:r>
              <a:rPr lang="en-US" dirty="0" smtClean="0"/>
              <a:t>Adds ability to use PGAS – UPC And CAF to program around some of the weaknesses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</a:t>
            </a:r>
            <a:r>
              <a:rPr lang="en-US" dirty="0" smtClean="0">
                <a:solidFill>
                  <a:srgbClr val="FF0000"/>
                </a:solidFill>
              </a:rPr>
              <a:t>strengths</a:t>
            </a:r>
            <a:r>
              <a:rPr lang="en-US" dirty="0" smtClean="0"/>
              <a:t> and bottlenecks of the hardware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Bottlenecks</a:t>
            </a:r>
          </a:p>
          <a:p>
            <a:pPr lvl="1"/>
            <a:r>
              <a:rPr lang="en-US" dirty="0" smtClean="0"/>
              <a:t>Memory bandwidth will never be enough to support all the cores</a:t>
            </a:r>
          </a:p>
          <a:p>
            <a:pPr lvl="2"/>
            <a:r>
              <a:rPr lang="en-US" dirty="0" smtClean="0"/>
              <a:t>Need to think about programming around this</a:t>
            </a:r>
          </a:p>
          <a:p>
            <a:pPr lvl="3"/>
            <a:r>
              <a:rPr lang="en-US" dirty="0" smtClean="0"/>
              <a:t>PGAS – UPC and CAF</a:t>
            </a:r>
          </a:p>
          <a:p>
            <a:pPr lvl="3"/>
            <a:r>
              <a:rPr lang="en-US" dirty="0" smtClean="0"/>
              <a:t>OpenMP</a:t>
            </a:r>
          </a:p>
          <a:p>
            <a:pPr lvl="1"/>
            <a:r>
              <a:rPr lang="en-US" dirty="0" smtClean="0"/>
              <a:t>Injection Bandwidth will never be enough to support all the cores</a:t>
            </a:r>
          </a:p>
          <a:p>
            <a:pPr lvl="2"/>
            <a:r>
              <a:rPr lang="en-US" dirty="0" smtClean="0"/>
              <a:t>Need to think about programming around this</a:t>
            </a:r>
          </a:p>
          <a:p>
            <a:pPr lvl="3"/>
            <a:r>
              <a:rPr lang="en-US" dirty="0" smtClean="0"/>
              <a:t>PGAS – UPC and CAF</a:t>
            </a:r>
          </a:p>
          <a:p>
            <a:pPr lvl="3"/>
            <a:r>
              <a:rPr lang="en-US" dirty="0" smtClean="0"/>
              <a:t>OpenMP</a:t>
            </a:r>
          </a:p>
          <a:p>
            <a:pPr lvl="1"/>
            <a:r>
              <a:rPr lang="en-US" dirty="0" smtClean="0"/>
              <a:t>Global Bandwidth will never be enough to support ALL to ALLs across all of the cores</a:t>
            </a:r>
          </a:p>
          <a:p>
            <a:pPr lvl="2"/>
            <a:r>
              <a:rPr lang="en-US" dirty="0" smtClean="0"/>
              <a:t>Need to think about programming around this</a:t>
            </a:r>
          </a:p>
          <a:p>
            <a:pPr lvl="3"/>
            <a:r>
              <a:rPr lang="en-US" dirty="0" smtClean="0"/>
              <a:t>PGAS – UPC and CAF</a:t>
            </a:r>
          </a:p>
          <a:p>
            <a:pPr lvl="3"/>
            <a:r>
              <a:rPr lang="en-US" dirty="0" smtClean="0"/>
              <a:t>OpenMP</a:t>
            </a:r>
          </a:p>
          <a:p>
            <a:pPr lvl="3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21-24,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Cray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strengths and </a:t>
            </a:r>
            <a:r>
              <a:rPr lang="en-US" dirty="0" smtClean="0">
                <a:solidFill>
                  <a:srgbClr val="FF0000"/>
                </a:solidFill>
              </a:rPr>
              <a:t>bottlenecks</a:t>
            </a:r>
            <a:r>
              <a:rPr lang="en-US" dirty="0" smtClean="0"/>
              <a:t> of the hardware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ray colors">
      <a:dk1>
        <a:sysClr val="windowText" lastClr="000000"/>
      </a:dk1>
      <a:lt1>
        <a:srgbClr val="FFFFFF"/>
      </a:lt1>
      <a:dk2>
        <a:srgbClr val="2D393F"/>
      </a:dk2>
      <a:lt2>
        <a:srgbClr val="FFFFFF"/>
      </a:lt2>
      <a:accent1>
        <a:srgbClr val="A5B592"/>
      </a:accent1>
      <a:accent2>
        <a:srgbClr val="DD7E0E"/>
      </a:accent2>
      <a:accent3>
        <a:srgbClr val="E7BC29"/>
      </a:accent3>
      <a:accent4>
        <a:srgbClr val="B55475"/>
      </a:accent4>
      <a:accent5>
        <a:srgbClr val="3A577A"/>
      </a:accent5>
      <a:accent6>
        <a:srgbClr val="2D393F"/>
      </a:accent6>
      <a:hlink>
        <a:srgbClr val="0070C0"/>
      </a:hlink>
      <a:folHlink>
        <a:srgbClr val="3A57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D0F180B38C94AB0ACD476C65F15D2" ma:contentTypeVersion="0" ma:contentTypeDescription="Create a new document." ma:contentTypeScope="" ma:versionID="37e2d3ffa88925b6bc8a923da1888d7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1CE4BF-97E7-4F1E-BCA0-43C142D5E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90C505D-8FB4-424C-99CA-97E53AA5D4B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578C319-9800-415F-BA11-2F72A55293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12029</TotalTime>
  <Words>708</Words>
  <Application>Microsoft Office PowerPoint</Application>
  <PresentationFormat>On-screen Show (4:3)</PresentationFormat>
  <Paragraphs>241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XT#  Hardware Architecture</vt:lpstr>
      <vt:lpstr>An overview of Cray XT systems</vt:lpstr>
      <vt:lpstr>Cray XT4 Node</vt:lpstr>
      <vt:lpstr>Cray XT5 Node</vt:lpstr>
      <vt:lpstr>XT Hardware Socket</vt:lpstr>
      <vt:lpstr>Simplified memory hierachy on the Quad Core AMD Opteron – Quad Core</vt:lpstr>
      <vt:lpstr>XT Hardware Node</vt:lpstr>
      <vt:lpstr>What are the strengths and bottlenecks of the hardware</vt:lpstr>
      <vt:lpstr>What are the strengths and bottlenecks of the hardware</vt:lpstr>
      <vt:lpstr>Common message</vt:lpstr>
    </vt:vector>
  </TitlesOfParts>
  <Company>Cray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jcissell</dc:creator>
  <cp:lastModifiedBy>levesque</cp:lastModifiedBy>
  <cp:revision>58</cp:revision>
  <dcterms:created xsi:type="dcterms:W3CDTF">2009-01-15T20:55:43Z</dcterms:created>
  <dcterms:modified xsi:type="dcterms:W3CDTF">2009-09-21T06:54:29Z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0x0101001EFD0F180B38C94AB0ACD476C65F15D2</vt:lpwstr>
  </property>
</Properties>
</file>