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5"/>
  </p:notesMasterIdLst>
  <p:handoutMasterIdLst>
    <p:handoutMasterId r:id="rId56"/>
  </p:handoutMasterIdLst>
  <p:sldIdLst>
    <p:sldId id="256" r:id="rId5"/>
    <p:sldId id="262" r:id="rId6"/>
    <p:sldId id="263" r:id="rId7"/>
    <p:sldId id="264" r:id="rId8"/>
    <p:sldId id="265" r:id="rId9"/>
    <p:sldId id="266" r:id="rId10"/>
    <p:sldId id="269" r:id="rId11"/>
    <p:sldId id="270" r:id="rId12"/>
    <p:sldId id="271" r:id="rId13"/>
    <p:sldId id="272" r:id="rId14"/>
    <p:sldId id="297" r:id="rId15"/>
    <p:sldId id="273" r:id="rId16"/>
    <p:sldId id="274" r:id="rId17"/>
    <p:sldId id="275" r:id="rId18"/>
    <p:sldId id="276" r:id="rId19"/>
    <p:sldId id="298" r:id="rId20"/>
    <p:sldId id="299" r:id="rId21"/>
    <p:sldId id="300" r:id="rId22"/>
    <p:sldId id="277" r:id="rId23"/>
    <p:sldId id="278" r:id="rId24"/>
    <p:sldId id="280" r:id="rId25"/>
    <p:sldId id="302" r:id="rId26"/>
    <p:sldId id="279" r:id="rId27"/>
    <p:sldId id="281" r:id="rId28"/>
    <p:sldId id="303" r:id="rId29"/>
    <p:sldId id="282" r:id="rId30"/>
    <p:sldId id="283" r:id="rId31"/>
    <p:sldId id="284" r:id="rId32"/>
    <p:sldId id="285" r:id="rId33"/>
    <p:sldId id="286" r:id="rId34"/>
    <p:sldId id="287" r:id="rId35"/>
    <p:sldId id="304" r:id="rId36"/>
    <p:sldId id="305" r:id="rId37"/>
    <p:sldId id="306" r:id="rId38"/>
    <p:sldId id="307" r:id="rId39"/>
    <p:sldId id="288" r:id="rId40"/>
    <p:sldId id="289" r:id="rId41"/>
    <p:sldId id="290" r:id="rId42"/>
    <p:sldId id="292" r:id="rId43"/>
    <p:sldId id="293" r:id="rId44"/>
    <p:sldId id="309" r:id="rId45"/>
    <p:sldId id="308" r:id="rId46"/>
    <p:sldId id="294" r:id="rId47"/>
    <p:sldId id="310" r:id="rId48"/>
    <p:sldId id="312" r:id="rId49"/>
    <p:sldId id="311" r:id="rId50"/>
    <p:sldId id="313" r:id="rId51"/>
    <p:sldId id="314" r:id="rId52"/>
    <p:sldId id="315" r:id="rId53"/>
    <p:sldId id="259"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5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45" autoAdjust="0"/>
    <p:restoredTop sz="94660"/>
  </p:normalViewPr>
  <p:slideViewPr>
    <p:cSldViewPr>
      <p:cViewPr varScale="1">
        <p:scale>
          <a:sx n="93" d="100"/>
          <a:sy n="93" d="100"/>
        </p:scale>
        <p:origin x="-1398" y="-90"/>
      </p:cViewPr>
      <p:guideLst>
        <p:guide orient="horz" pos="2160"/>
        <p:guide pos="2880"/>
      </p:guideLst>
    </p:cSldViewPr>
  </p:slideViewPr>
  <p:notesTextViewPr>
    <p:cViewPr>
      <p:scale>
        <a:sx n="100" d="100"/>
        <a:sy n="100" d="100"/>
      </p:scale>
      <p:origin x="0" y="0"/>
    </p:cViewPr>
  </p:notesTextViewPr>
  <p:notesViewPr>
    <p:cSldViewPr>
      <p:cViewPr varScale="1">
        <p:scale>
          <a:sx n="143" d="100"/>
          <a:sy n="143" d="100"/>
        </p:scale>
        <p:origin x="-459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evesque\My%20Documents\SPEC_OMP_timing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levesque\My%20Documents\SPEC_OMP_timing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levesque\My%20Documents\SPEC_OMP_timing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levesque\My%20Documents\SPEC_OMP_timing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APPLU</a:t>
            </a:r>
            <a:endParaRPr lang="en-US" dirty="0"/>
          </a:p>
        </c:rich>
      </c:tx>
      <c:layout/>
      <c:overlay val="1"/>
    </c:title>
    <c:plotArea>
      <c:layout/>
      <c:scatterChart>
        <c:scatterStyle val="lineMarker"/>
        <c:ser>
          <c:idx val="0"/>
          <c:order val="0"/>
          <c:tx>
            <c:strRef>
              <c:f>Sheet1!$AL$62</c:f>
              <c:strCache>
                <c:ptCount val="1"/>
                <c:pt idx="0">
                  <c:v>granularity</c:v>
                </c:pt>
              </c:strCache>
            </c:strRef>
          </c:tx>
          <c:xVal>
            <c:strRef>
              <c:f>Sheet1!$AJ$63:$AJ$74</c:f>
              <c:strCache>
                <c:ptCount val="12"/>
                <c:pt idx="0">
                  <c:v>buts_</c:v>
                </c:pt>
                <c:pt idx="1">
                  <c:v>jacu_</c:v>
                </c:pt>
                <c:pt idx="2">
                  <c:v>blts_</c:v>
                </c:pt>
                <c:pt idx="3">
                  <c:v>jacld_</c:v>
                </c:pt>
                <c:pt idx="4">
                  <c:v>rhs_.LOOP@li.303</c:v>
                </c:pt>
                <c:pt idx="5">
                  <c:v>rhs_.LOOP@li.178</c:v>
                </c:pt>
                <c:pt idx="6">
                  <c:v>rhs_.LOOP@li.56</c:v>
                </c:pt>
                <c:pt idx="7">
                  <c:v>setiv_.LOOP@li.30</c:v>
                </c:pt>
                <c:pt idx="8">
                  <c:v>exact_</c:v>
                </c:pt>
                <c:pt idx="9">
                  <c:v>rhs_.LOOP@li.34</c:v>
                </c:pt>
                <c:pt idx="10">
                  <c:v>l2norm_.LOOP@li.45</c:v>
                </c:pt>
                <c:pt idx="11">
                  <c:v>ssor_.LOOP@li.214</c:v>
                </c:pt>
              </c:strCache>
            </c:strRef>
          </c:xVal>
          <c:yVal>
            <c:numRef>
              <c:f>Sheet1!$AL$63:$AL$74</c:f>
              <c:numCache>
                <c:formatCode>0.00</c:formatCode>
                <c:ptCount val="12"/>
                <c:pt idx="0">
                  <c:v>1.9739081422018356E-2</c:v>
                </c:pt>
                <c:pt idx="1">
                  <c:v>1.5911563073394495E-2</c:v>
                </c:pt>
                <c:pt idx="2">
                  <c:v>1.5600824541284411E-2</c:v>
                </c:pt>
                <c:pt idx="3">
                  <c:v>1.4326878899082584E-2</c:v>
                </c:pt>
                <c:pt idx="4">
                  <c:v>1.7836267619047619</c:v>
                </c:pt>
                <c:pt idx="5">
                  <c:v>1.4489831428571422</c:v>
                </c:pt>
                <c:pt idx="6">
                  <c:v>0.97109180952381036</c:v>
                </c:pt>
                <c:pt idx="7">
                  <c:v>0.95000000000000029</c:v>
                </c:pt>
                <c:pt idx="8">
                  <c:v>1.2467424336398081E-7</c:v>
                </c:pt>
                <c:pt idx="9">
                  <c:v>0.32934261904761947</c:v>
                </c:pt>
                <c:pt idx="10">
                  <c:v>0.12385807317073171</c:v>
                </c:pt>
                <c:pt idx="11">
                  <c:v>0.21397795000000008</c:v>
                </c:pt>
              </c:numCache>
            </c:numRef>
          </c:yVal>
        </c:ser>
        <c:ser>
          <c:idx val="1"/>
          <c:order val="1"/>
          <c:tx>
            <c:strRef>
              <c:f>Sheet1!$AM$62</c:f>
              <c:strCache>
                <c:ptCount val="1"/>
                <c:pt idx="0">
                  <c:v>performance on 8 threads</c:v>
                </c:pt>
              </c:strCache>
            </c:strRef>
          </c:tx>
          <c:xVal>
            <c:strRef>
              <c:f>Sheet1!$AJ$63:$AJ$74</c:f>
              <c:strCache>
                <c:ptCount val="12"/>
                <c:pt idx="0">
                  <c:v>buts_</c:v>
                </c:pt>
                <c:pt idx="1">
                  <c:v>jacu_</c:v>
                </c:pt>
                <c:pt idx="2">
                  <c:v>blts_</c:v>
                </c:pt>
                <c:pt idx="3">
                  <c:v>jacld_</c:v>
                </c:pt>
                <c:pt idx="4">
                  <c:v>rhs_.LOOP@li.303</c:v>
                </c:pt>
                <c:pt idx="5">
                  <c:v>rhs_.LOOP@li.178</c:v>
                </c:pt>
                <c:pt idx="6">
                  <c:v>rhs_.LOOP@li.56</c:v>
                </c:pt>
                <c:pt idx="7">
                  <c:v>setiv_.LOOP@li.30</c:v>
                </c:pt>
                <c:pt idx="8">
                  <c:v>exact_</c:v>
                </c:pt>
                <c:pt idx="9">
                  <c:v>rhs_.LOOP@li.34</c:v>
                </c:pt>
                <c:pt idx="10">
                  <c:v>l2norm_.LOOP@li.45</c:v>
                </c:pt>
                <c:pt idx="11">
                  <c:v>ssor_.LOOP@li.214</c:v>
                </c:pt>
              </c:strCache>
            </c:strRef>
          </c:xVal>
          <c:yVal>
            <c:numRef>
              <c:f>Sheet1!$AM$63:$AM$74</c:f>
              <c:numCache>
                <c:formatCode>General</c:formatCode>
                <c:ptCount val="12"/>
                <c:pt idx="0">
                  <c:v>3.6401841545239289</c:v>
                </c:pt>
                <c:pt idx="1">
                  <c:v>2.449931800386457</c:v>
                </c:pt>
                <c:pt idx="2">
                  <c:v>4.675266380764846</c:v>
                </c:pt>
                <c:pt idx="3">
                  <c:v>4.1555936220465775</c:v>
                </c:pt>
                <c:pt idx="4">
                  <c:v>7.0060573253721232</c:v>
                </c:pt>
                <c:pt idx="5">
                  <c:v>7.6948170079460105</c:v>
                </c:pt>
                <c:pt idx="6">
                  <c:v>7.0302671772962224</c:v>
                </c:pt>
                <c:pt idx="7">
                  <c:v>6.0556932460407777</c:v>
                </c:pt>
                <c:pt idx="8">
                  <c:v>2.1</c:v>
                </c:pt>
                <c:pt idx="9">
                  <c:v>3.1966676280433584</c:v>
                </c:pt>
                <c:pt idx="10">
                  <c:v>2.8</c:v>
                </c:pt>
                <c:pt idx="11">
                  <c:v>2.9</c:v>
                </c:pt>
              </c:numCache>
            </c:numRef>
          </c:yVal>
        </c:ser>
        <c:axId val="82060416"/>
        <c:axId val="82062336"/>
      </c:scatterChart>
      <c:valAx>
        <c:axId val="82060416"/>
        <c:scaling>
          <c:orientation val="minMax"/>
        </c:scaling>
        <c:axPos val="b"/>
        <c:title>
          <c:tx>
            <c:rich>
              <a:bodyPr/>
              <a:lstStyle/>
              <a:p>
                <a:pPr>
                  <a:defRPr/>
                </a:pPr>
                <a:r>
                  <a:rPr lang="en-US"/>
                  <a:t>Routines</a:t>
                </a:r>
              </a:p>
            </c:rich>
          </c:tx>
          <c:layout/>
        </c:title>
        <c:tickLblPos val="nextTo"/>
        <c:crossAx val="82062336"/>
        <c:crosses val="autoZero"/>
        <c:crossBetween val="midCat"/>
      </c:valAx>
      <c:valAx>
        <c:axId val="82062336"/>
        <c:scaling>
          <c:orientation val="minMax"/>
        </c:scaling>
        <c:axPos val="l"/>
        <c:majorGridlines/>
        <c:numFmt formatCode="0.00" sourceLinked="1"/>
        <c:tickLblPos val="nextTo"/>
        <c:crossAx val="82060416"/>
        <c:crosses val="autoZero"/>
        <c:crossBetween val="midCat"/>
      </c:valAx>
    </c:plotArea>
    <c:legend>
      <c:legendPos val="r"/>
      <c:layout/>
    </c:legend>
    <c:plotVisOnly val="1"/>
  </c:chart>
  <c:spPr>
    <a:solidFill>
      <a:schemeClr val="bg2">
        <a:lumMod val="75000"/>
      </a:schemeClr>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GALGEL</a:t>
            </a:r>
            <a:endParaRPr lang="en-US" dirty="0"/>
          </a:p>
        </c:rich>
      </c:tx>
      <c:layout/>
      <c:overlay val="1"/>
    </c:title>
    <c:plotArea>
      <c:layout/>
      <c:areaChart>
        <c:grouping val="stacked"/>
        <c:ser>
          <c:idx val="0"/>
          <c:order val="0"/>
          <c:tx>
            <c:strRef>
              <c:f>Sheet1!$Y$82</c:f>
              <c:strCache>
                <c:ptCount val="1"/>
                <c:pt idx="0">
                  <c:v>dgemv_.LOOP@li.734</c:v>
                </c:pt>
              </c:strCache>
            </c:strRef>
          </c:tx>
          <c:cat>
            <c:numRef>
              <c:f>Sheet1!$Z$81:$AC$81</c:f>
              <c:numCache>
                <c:formatCode>General</c:formatCode>
                <c:ptCount val="4"/>
                <c:pt idx="0">
                  <c:v>1</c:v>
                </c:pt>
                <c:pt idx="1">
                  <c:v>2</c:v>
                </c:pt>
                <c:pt idx="2">
                  <c:v>4</c:v>
                </c:pt>
                <c:pt idx="3">
                  <c:v>8</c:v>
                </c:pt>
              </c:numCache>
            </c:numRef>
          </c:cat>
          <c:val>
            <c:numRef>
              <c:f>Sheet1!$Z$82:$AC$82</c:f>
              <c:numCache>
                <c:formatCode>General</c:formatCode>
                <c:ptCount val="4"/>
                <c:pt idx="0">
                  <c:v>190.32102100000009</c:v>
                </c:pt>
                <c:pt idx="1">
                  <c:v>95.296532999999982</c:v>
                </c:pt>
                <c:pt idx="2">
                  <c:v>48.354947999999979</c:v>
                </c:pt>
                <c:pt idx="3">
                  <c:v>24.844024000000001</c:v>
                </c:pt>
              </c:numCache>
            </c:numRef>
          </c:val>
        </c:ser>
        <c:ser>
          <c:idx val="1"/>
          <c:order val="1"/>
          <c:tx>
            <c:strRef>
              <c:f>Sheet1!$Y$83</c:f>
              <c:strCache>
                <c:ptCount val="1"/>
                <c:pt idx="0">
                  <c:v>sysnsn_.LOOP@li.32</c:v>
                </c:pt>
              </c:strCache>
            </c:strRef>
          </c:tx>
          <c:cat>
            <c:numRef>
              <c:f>Sheet1!$Z$81:$AC$81</c:f>
              <c:numCache>
                <c:formatCode>General</c:formatCode>
                <c:ptCount val="4"/>
                <c:pt idx="0">
                  <c:v>1</c:v>
                </c:pt>
                <c:pt idx="1">
                  <c:v>2</c:v>
                </c:pt>
                <c:pt idx="2">
                  <c:v>4</c:v>
                </c:pt>
                <c:pt idx="3">
                  <c:v>8</c:v>
                </c:pt>
              </c:numCache>
            </c:numRef>
          </c:cat>
          <c:val>
            <c:numRef>
              <c:f>Sheet1!$Z$83:$AC$83</c:f>
              <c:numCache>
                <c:formatCode>General</c:formatCode>
                <c:ptCount val="4"/>
                <c:pt idx="0">
                  <c:v>177.81607299999999</c:v>
                </c:pt>
                <c:pt idx="1">
                  <c:v>129.79959599999992</c:v>
                </c:pt>
                <c:pt idx="2">
                  <c:v>96.850715999999963</c:v>
                </c:pt>
                <c:pt idx="3">
                  <c:v>49.297758000000023</c:v>
                </c:pt>
              </c:numCache>
            </c:numRef>
          </c:val>
        </c:ser>
        <c:ser>
          <c:idx val="2"/>
          <c:order val="2"/>
          <c:tx>
            <c:strRef>
              <c:f>Sheet1!$Y$84</c:f>
              <c:strCache>
                <c:ptCount val="1"/>
                <c:pt idx="0">
                  <c:v>syshtn_.LOOP@li.36</c:v>
                </c:pt>
              </c:strCache>
            </c:strRef>
          </c:tx>
          <c:cat>
            <c:numRef>
              <c:f>Sheet1!$Z$81:$AC$81</c:f>
              <c:numCache>
                <c:formatCode>General</c:formatCode>
                <c:ptCount val="4"/>
                <c:pt idx="0">
                  <c:v>1</c:v>
                </c:pt>
                <c:pt idx="1">
                  <c:v>2</c:v>
                </c:pt>
                <c:pt idx="2">
                  <c:v>4</c:v>
                </c:pt>
                <c:pt idx="3">
                  <c:v>8</c:v>
                </c:pt>
              </c:numCache>
            </c:numRef>
          </c:cat>
          <c:val>
            <c:numRef>
              <c:f>Sheet1!$Z$84:$AC$84</c:f>
              <c:numCache>
                <c:formatCode>General</c:formatCode>
                <c:ptCount val="4"/>
                <c:pt idx="0">
                  <c:v>132.71103600000001</c:v>
                </c:pt>
                <c:pt idx="1">
                  <c:v>110.530135</c:v>
                </c:pt>
                <c:pt idx="2">
                  <c:v>93.897918000000004</c:v>
                </c:pt>
                <c:pt idx="3">
                  <c:v>48.117900999999996</c:v>
                </c:pt>
              </c:numCache>
            </c:numRef>
          </c:val>
        </c:ser>
        <c:ser>
          <c:idx val="3"/>
          <c:order val="3"/>
          <c:tx>
            <c:strRef>
              <c:f>Sheet1!$Y$85</c:f>
              <c:strCache>
                <c:ptCount val="1"/>
                <c:pt idx="0">
                  <c:v>dlarfx_.LOOP@li.3632</c:v>
                </c:pt>
              </c:strCache>
            </c:strRef>
          </c:tx>
          <c:cat>
            <c:numRef>
              <c:f>Sheet1!$Z$81:$AC$81</c:f>
              <c:numCache>
                <c:formatCode>General</c:formatCode>
                <c:ptCount val="4"/>
                <c:pt idx="0">
                  <c:v>1</c:v>
                </c:pt>
                <c:pt idx="1">
                  <c:v>2</c:v>
                </c:pt>
                <c:pt idx="2">
                  <c:v>4</c:v>
                </c:pt>
                <c:pt idx="3">
                  <c:v>8</c:v>
                </c:pt>
              </c:numCache>
            </c:numRef>
          </c:cat>
          <c:val>
            <c:numRef>
              <c:f>Sheet1!$Z$85:$AC$85</c:f>
              <c:numCache>
                <c:formatCode>General</c:formatCode>
                <c:ptCount val="4"/>
                <c:pt idx="0">
                  <c:v>59.461449999999999</c:v>
                </c:pt>
                <c:pt idx="1">
                  <c:v>28.188867999999999</c:v>
                </c:pt>
                <c:pt idx="2">
                  <c:v>15.377758</c:v>
                </c:pt>
                <c:pt idx="3">
                  <c:v>9.9169279999999986</c:v>
                </c:pt>
              </c:numCache>
            </c:numRef>
          </c:val>
        </c:ser>
        <c:ser>
          <c:idx val="4"/>
          <c:order val="4"/>
          <c:tx>
            <c:strRef>
              <c:f>Sheet1!$Y$86</c:f>
              <c:strCache>
                <c:ptCount val="1"/>
                <c:pt idx="0">
                  <c:v>dger_.LOOP@li.5067</c:v>
                </c:pt>
              </c:strCache>
            </c:strRef>
          </c:tx>
          <c:spPr>
            <a:ln w="25400">
              <a:noFill/>
            </a:ln>
          </c:spPr>
          <c:cat>
            <c:numRef>
              <c:f>Sheet1!$Z$81:$AC$81</c:f>
              <c:numCache>
                <c:formatCode>General</c:formatCode>
                <c:ptCount val="4"/>
                <c:pt idx="0">
                  <c:v>1</c:v>
                </c:pt>
                <c:pt idx="1">
                  <c:v>2</c:v>
                </c:pt>
                <c:pt idx="2">
                  <c:v>4</c:v>
                </c:pt>
                <c:pt idx="3">
                  <c:v>8</c:v>
                </c:pt>
              </c:numCache>
            </c:numRef>
          </c:cat>
          <c:val>
            <c:numRef>
              <c:f>Sheet1!$Z$86:$AC$86</c:f>
              <c:numCache>
                <c:formatCode>General</c:formatCode>
                <c:ptCount val="4"/>
                <c:pt idx="0">
                  <c:v>45.495302000000024</c:v>
                </c:pt>
                <c:pt idx="1">
                  <c:v>29.455964000000005</c:v>
                </c:pt>
                <c:pt idx="2">
                  <c:v>21.869001999999988</c:v>
                </c:pt>
                <c:pt idx="3">
                  <c:v>10.902216000000005</c:v>
                </c:pt>
              </c:numCache>
            </c:numRef>
          </c:val>
        </c:ser>
        <c:ser>
          <c:idx val="5"/>
          <c:order val="5"/>
          <c:tx>
            <c:strRef>
              <c:f>Sheet1!$Y$87</c:f>
              <c:strCache>
                <c:ptCount val="1"/>
                <c:pt idx="0">
                  <c:v>dgemm_.LOOP@li.435</c:v>
                </c:pt>
              </c:strCache>
            </c:strRef>
          </c:tx>
          <c:spPr>
            <a:ln w="25400">
              <a:noFill/>
            </a:ln>
          </c:spPr>
          <c:cat>
            <c:numRef>
              <c:f>Sheet1!$Z$81:$AC$81</c:f>
              <c:numCache>
                <c:formatCode>General</c:formatCode>
                <c:ptCount val="4"/>
                <c:pt idx="0">
                  <c:v>1</c:v>
                </c:pt>
                <c:pt idx="1">
                  <c:v>2</c:v>
                </c:pt>
                <c:pt idx="2">
                  <c:v>4</c:v>
                </c:pt>
                <c:pt idx="3">
                  <c:v>8</c:v>
                </c:pt>
              </c:numCache>
            </c:numRef>
          </c:cat>
          <c:val>
            <c:numRef>
              <c:f>Sheet1!$Z$87:$AC$87</c:f>
              <c:numCache>
                <c:formatCode>General</c:formatCode>
                <c:ptCount val="4"/>
                <c:pt idx="0">
                  <c:v>42.685783000000001</c:v>
                </c:pt>
                <c:pt idx="1">
                  <c:v>21.20059899999999</c:v>
                </c:pt>
                <c:pt idx="2">
                  <c:v>10.801400000000005</c:v>
                </c:pt>
                <c:pt idx="3">
                  <c:v>5.4051679999999998</c:v>
                </c:pt>
              </c:numCache>
            </c:numRef>
          </c:val>
        </c:ser>
        <c:ser>
          <c:idx val="6"/>
          <c:order val="6"/>
          <c:tx>
            <c:strRef>
              <c:f>Sheet1!$Y$88</c:f>
              <c:strCache>
                <c:ptCount val="1"/>
                <c:pt idx="0">
                  <c:v>zgemm_.LOOP@li.10155</c:v>
                </c:pt>
              </c:strCache>
            </c:strRef>
          </c:tx>
          <c:spPr>
            <a:ln w="25400">
              <a:noFill/>
            </a:ln>
          </c:spPr>
          <c:cat>
            <c:numRef>
              <c:f>Sheet1!$Z$81:$AC$81</c:f>
              <c:numCache>
                <c:formatCode>General</c:formatCode>
                <c:ptCount val="4"/>
                <c:pt idx="0">
                  <c:v>1</c:v>
                </c:pt>
                <c:pt idx="1">
                  <c:v>2</c:v>
                </c:pt>
                <c:pt idx="2">
                  <c:v>4</c:v>
                </c:pt>
                <c:pt idx="3">
                  <c:v>8</c:v>
                </c:pt>
              </c:numCache>
            </c:numRef>
          </c:cat>
          <c:val>
            <c:numRef>
              <c:f>Sheet1!$Z$88:$AC$88</c:f>
              <c:numCache>
                <c:formatCode>General</c:formatCode>
                <c:ptCount val="4"/>
                <c:pt idx="0">
                  <c:v>24.316538000000001</c:v>
                </c:pt>
                <c:pt idx="1">
                  <c:v>12.14343</c:v>
                </c:pt>
                <c:pt idx="2">
                  <c:v>6.1847879999999966</c:v>
                </c:pt>
                <c:pt idx="3">
                  <c:v>3.139373</c:v>
                </c:pt>
              </c:numCache>
            </c:numRef>
          </c:val>
        </c:ser>
        <c:ser>
          <c:idx val="7"/>
          <c:order val="7"/>
          <c:tx>
            <c:strRef>
              <c:f>Sheet1!$Y$89</c:f>
              <c:strCache>
                <c:ptCount val="1"/>
                <c:pt idx="0">
                  <c:v>sysnsn_.LOOP@li.74</c:v>
                </c:pt>
              </c:strCache>
            </c:strRef>
          </c:tx>
          <c:spPr>
            <a:ln w="25400">
              <a:noFill/>
            </a:ln>
          </c:spPr>
          <c:cat>
            <c:numRef>
              <c:f>Sheet1!$Z$81:$AC$81</c:f>
              <c:numCache>
                <c:formatCode>General</c:formatCode>
                <c:ptCount val="4"/>
                <c:pt idx="0">
                  <c:v>1</c:v>
                </c:pt>
                <c:pt idx="1">
                  <c:v>2</c:v>
                </c:pt>
                <c:pt idx="2">
                  <c:v>4</c:v>
                </c:pt>
                <c:pt idx="3">
                  <c:v>8</c:v>
                </c:pt>
              </c:numCache>
            </c:numRef>
          </c:cat>
          <c:val>
            <c:numRef>
              <c:f>Sheet1!$Z$89:$AC$89</c:f>
              <c:numCache>
                <c:formatCode>General</c:formatCode>
                <c:ptCount val="4"/>
                <c:pt idx="0">
                  <c:v>22.731930999999999</c:v>
                </c:pt>
                <c:pt idx="1">
                  <c:v>10.175111000000001</c:v>
                </c:pt>
                <c:pt idx="2">
                  <c:v>5.4872569999999996</c:v>
                </c:pt>
                <c:pt idx="3">
                  <c:v>2.8555419999999985</c:v>
                </c:pt>
              </c:numCache>
            </c:numRef>
          </c:val>
        </c:ser>
        <c:ser>
          <c:idx val="8"/>
          <c:order val="8"/>
          <c:tx>
            <c:strRef>
              <c:f>Sheet1!$Y$90</c:f>
              <c:strCache>
                <c:ptCount val="1"/>
                <c:pt idx="0">
                  <c:v>syshtn_.LOOP@li.80</c:v>
                </c:pt>
              </c:strCache>
            </c:strRef>
          </c:tx>
          <c:spPr>
            <a:ln w="25400">
              <a:noFill/>
            </a:ln>
          </c:spPr>
          <c:cat>
            <c:numRef>
              <c:f>Sheet1!$Z$81:$AC$81</c:f>
              <c:numCache>
                <c:formatCode>General</c:formatCode>
                <c:ptCount val="4"/>
                <c:pt idx="0">
                  <c:v>1</c:v>
                </c:pt>
                <c:pt idx="1">
                  <c:v>2</c:v>
                </c:pt>
                <c:pt idx="2">
                  <c:v>4</c:v>
                </c:pt>
                <c:pt idx="3">
                  <c:v>8</c:v>
                </c:pt>
              </c:numCache>
            </c:numRef>
          </c:cat>
          <c:val>
            <c:numRef>
              <c:f>Sheet1!$Z$90:$AC$90</c:f>
              <c:numCache>
                <c:formatCode>General</c:formatCode>
                <c:ptCount val="4"/>
                <c:pt idx="0">
                  <c:v>22.652778000000001</c:v>
                </c:pt>
                <c:pt idx="1">
                  <c:v>10.076181</c:v>
                </c:pt>
                <c:pt idx="2">
                  <c:v>5.4098949999999997</c:v>
                </c:pt>
                <c:pt idx="3">
                  <c:v>2.8390379999999986</c:v>
                </c:pt>
              </c:numCache>
            </c:numRef>
          </c:val>
        </c:ser>
        <c:ser>
          <c:idx val="9"/>
          <c:order val="9"/>
          <c:tx>
            <c:strRef>
              <c:f>Sheet1!$Y$91</c:f>
              <c:strCache>
                <c:ptCount val="1"/>
                <c:pt idx="0">
                  <c:v>syshtn_.LOOP@li.90</c:v>
                </c:pt>
              </c:strCache>
            </c:strRef>
          </c:tx>
          <c:spPr>
            <a:ln w="25400">
              <a:noFill/>
            </a:ln>
          </c:spPr>
          <c:cat>
            <c:numRef>
              <c:f>Sheet1!$Z$81:$AC$81</c:f>
              <c:numCache>
                <c:formatCode>General</c:formatCode>
                <c:ptCount val="4"/>
                <c:pt idx="0">
                  <c:v>1</c:v>
                </c:pt>
                <c:pt idx="1">
                  <c:v>2</c:v>
                </c:pt>
                <c:pt idx="2">
                  <c:v>4</c:v>
                </c:pt>
                <c:pt idx="3">
                  <c:v>8</c:v>
                </c:pt>
              </c:numCache>
            </c:numRef>
          </c:cat>
          <c:val>
            <c:numRef>
              <c:f>Sheet1!$Z$91:$AC$91</c:f>
              <c:numCache>
                <c:formatCode>General</c:formatCode>
                <c:ptCount val="4"/>
                <c:pt idx="0">
                  <c:v>22.626031999999999</c:v>
                </c:pt>
                <c:pt idx="1">
                  <c:v>10.020004</c:v>
                </c:pt>
                <c:pt idx="2">
                  <c:v>5.3220449999999966</c:v>
                </c:pt>
                <c:pt idx="3">
                  <c:v>2.65909</c:v>
                </c:pt>
              </c:numCache>
            </c:numRef>
          </c:val>
        </c:ser>
        <c:ser>
          <c:idx val="10"/>
          <c:order val="10"/>
          <c:tx>
            <c:strRef>
              <c:f>Sheet1!$Y$92</c:f>
              <c:strCache>
                <c:ptCount val="1"/>
                <c:pt idx="0">
                  <c:v>dgemv_.LOOP@li.765</c:v>
                </c:pt>
              </c:strCache>
            </c:strRef>
          </c:tx>
          <c:spPr>
            <a:ln w="25400">
              <a:noFill/>
            </a:ln>
          </c:spPr>
          <c:cat>
            <c:numRef>
              <c:f>Sheet1!$Z$81:$AC$81</c:f>
              <c:numCache>
                <c:formatCode>General</c:formatCode>
                <c:ptCount val="4"/>
                <c:pt idx="0">
                  <c:v>1</c:v>
                </c:pt>
                <c:pt idx="1">
                  <c:v>2</c:v>
                </c:pt>
                <c:pt idx="2">
                  <c:v>4</c:v>
                </c:pt>
                <c:pt idx="3">
                  <c:v>8</c:v>
                </c:pt>
              </c:numCache>
            </c:numRef>
          </c:cat>
          <c:val>
            <c:numRef>
              <c:f>Sheet1!$Z$92:$AC$92</c:f>
              <c:numCache>
                <c:formatCode>General</c:formatCode>
                <c:ptCount val="4"/>
                <c:pt idx="0">
                  <c:v>17.864162</c:v>
                </c:pt>
                <c:pt idx="1">
                  <c:v>11.215440000000006</c:v>
                </c:pt>
                <c:pt idx="2">
                  <c:v>9.503900999999999</c:v>
                </c:pt>
                <c:pt idx="3">
                  <c:v>7</c:v>
                </c:pt>
              </c:numCache>
            </c:numRef>
          </c:val>
        </c:ser>
        <c:ser>
          <c:idx val="11"/>
          <c:order val="11"/>
          <c:tx>
            <c:strRef>
              <c:f>Sheet1!$Y$93</c:f>
              <c:strCache>
                <c:ptCount val="1"/>
                <c:pt idx="0">
                  <c:v>bifg21_.LOOP@li.68</c:v>
                </c:pt>
              </c:strCache>
            </c:strRef>
          </c:tx>
          <c:spPr>
            <a:ln w="25400">
              <a:noFill/>
            </a:ln>
          </c:spPr>
          <c:cat>
            <c:numRef>
              <c:f>Sheet1!$Z$81:$AC$81</c:f>
              <c:numCache>
                <c:formatCode>General</c:formatCode>
                <c:ptCount val="4"/>
                <c:pt idx="0">
                  <c:v>1</c:v>
                </c:pt>
                <c:pt idx="1">
                  <c:v>2</c:v>
                </c:pt>
                <c:pt idx="2">
                  <c:v>4</c:v>
                </c:pt>
                <c:pt idx="3">
                  <c:v>8</c:v>
                </c:pt>
              </c:numCache>
            </c:numRef>
          </c:cat>
          <c:val>
            <c:numRef>
              <c:f>Sheet1!$Z$93:$AC$93</c:f>
              <c:numCache>
                <c:formatCode>General</c:formatCode>
                <c:ptCount val="4"/>
                <c:pt idx="0">
                  <c:v>11.987417000000002</c:v>
                </c:pt>
                <c:pt idx="1">
                  <c:v>7.2004659999999996</c:v>
                </c:pt>
                <c:pt idx="2">
                  <c:v>4.6512650000000004</c:v>
                </c:pt>
                <c:pt idx="3">
                  <c:v>2.449119</c:v>
                </c:pt>
              </c:numCache>
            </c:numRef>
          </c:val>
        </c:ser>
        <c:axId val="82284928"/>
        <c:axId val="82286848"/>
      </c:areaChart>
      <c:catAx>
        <c:axId val="82284928"/>
        <c:scaling>
          <c:orientation val="minMax"/>
        </c:scaling>
        <c:axPos val="b"/>
        <c:title>
          <c:tx>
            <c:rich>
              <a:bodyPr/>
              <a:lstStyle/>
              <a:p>
                <a:pPr>
                  <a:defRPr/>
                </a:pPr>
                <a:r>
                  <a:rPr lang="en-US"/>
                  <a:t>Number of threads</a:t>
                </a:r>
              </a:p>
            </c:rich>
          </c:tx>
          <c:layout/>
        </c:title>
        <c:numFmt formatCode="General" sourceLinked="1"/>
        <c:tickLblPos val="nextTo"/>
        <c:crossAx val="82286848"/>
        <c:crosses val="autoZero"/>
        <c:auto val="1"/>
        <c:lblAlgn val="ctr"/>
        <c:lblOffset val="100"/>
      </c:catAx>
      <c:valAx>
        <c:axId val="82286848"/>
        <c:scaling>
          <c:orientation val="minMax"/>
        </c:scaling>
        <c:axPos val="l"/>
        <c:majorGridlines/>
        <c:title>
          <c:tx>
            <c:rich>
              <a:bodyPr rot="0" vert="wordArtVert"/>
              <a:lstStyle/>
              <a:p>
                <a:pPr>
                  <a:defRPr/>
                </a:pPr>
                <a:r>
                  <a:rPr lang="en-US"/>
                  <a:t>Time (Seconds)</a:t>
                </a:r>
              </a:p>
            </c:rich>
          </c:tx>
          <c:layout/>
        </c:title>
        <c:numFmt formatCode="General" sourceLinked="1"/>
        <c:tickLblPos val="nextTo"/>
        <c:crossAx val="82284928"/>
        <c:crosses val="autoZero"/>
        <c:crossBetween val="midCat"/>
      </c:valAx>
    </c:plotArea>
    <c:legend>
      <c:legendPos val="r"/>
      <c:layout/>
    </c:legend>
    <c:plotVisOnly val="1"/>
  </c:chart>
  <c:spPr>
    <a:solidFill>
      <a:srgbClr val="2D393F">
        <a:lumMod val="75000"/>
      </a:srgb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EQUAKE</a:t>
            </a:r>
            <a:endParaRPr lang="en-US" dirty="0"/>
          </a:p>
        </c:rich>
      </c:tx>
      <c:layout/>
      <c:overlay val="1"/>
    </c:title>
    <c:plotArea>
      <c:layout/>
      <c:areaChart>
        <c:grouping val="stacked"/>
        <c:ser>
          <c:idx val="0"/>
          <c:order val="0"/>
          <c:tx>
            <c:strRef>
              <c:f>Sheet1!$V$101</c:f>
              <c:strCache>
                <c:ptCount val="1"/>
                <c:pt idx="0">
                  <c:v>main.REGION@li.531</c:v>
                </c:pt>
              </c:strCache>
            </c:strRef>
          </c:tx>
          <c:cat>
            <c:numRef>
              <c:f>Sheet1!$AA$100:$AC$100</c:f>
              <c:numCache>
                <c:formatCode>General</c:formatCode>
                <c:ptCount val="3"/>
                <c:pt idx="0">
                  <c:v>2</c:v>
                </c:pt>
                <c:pt idx="1">
                  <c:v>4</c:v>
                </c:pt>
                <c:pt idx="2">
                  <c:v>8</c:v>
                </c:pt>
              </c:numCache>
            </c:numRef>
          </c:cat>
          <c:val>
            <c:numRef>
              <c:f>Sheet1!$AA$101:$AC$101</c:f>
              <c:numCache>
                <c:formatCode>General</c:formatCode>
                <c:ptCount val="3"/>
                <c:pt idx="0">
                  <c:v>1610.5054929999999</c:v>
                </c:pt>
                <c:pt idx="1">
                  <c:v>704.6953500000003</c:v>
                </c:pt>
                <c:pt idx="2">
                  <c:v>472.54643700000003</c:v>
                </c:pt>
              </c:numCache>
            </c:numRef>
          </c:val>
        </c:ser>
        <c:ser>
          <c:idx val="1"/>
          <c:order val="1"/>
          <c:tx>
            <c:strRef>
              <c:f>Sheet1!$V$102</c:f>
              <c:strCache>
                <c:ptCount val="1"/>
                <c:pt idx="0">
                  <c:v>smvp.REGION@li.1260</c:v>
                </c:pt>
              </c:strCache>
            </c:strRef>
          </c:tx>
          <c:cat>
            <c:numRef>
              <c:f>Sheet1!$AA$100:$AC$100</c:f>
              <c:numCache>
                <c:formatCode>General</c:formatCode>
                <c:ptCount val="3"/>
                <c:pt idx="0">
                  <c:v>2</c:v>
                </c:pt>
                <c:pt idx="1">
                  <c:v>4</c:v>
                </c:pt>
                <c:pt idx="2">
                  <c:v>8</c:v>
                </c:pt>
              </c:numCache>
            </c:numRef>
          </c:cat>
          <c:val>
            <c:numRef>
              <c:f>Sheet1!$AA$102:$AC$102</c:f>
              <c:numCache>
                <c:formatCode>General</c:formatCode>
                <c:ptCount val="3"/>
                <c:pt idx="0">
                  <c:v>206.72596899999999</c:v>
                </c:pt>
                <c:pt idx="1">
                  <c:v>118.37550299999994</c:v>
                </c:pt>
                <c:pt idx="2">
                  <c:v>64.366118999999998</c:v>
                </c:pt>
              </c:numCache>
            </c:numRef>
          </c:val>
        </c:ser>
        <c:ser>
          <c:idx val="2"/>
          <c:order val="2"/>
          <c:tx>
            <c:strRef>
              <c:f>Sheet1!$V$103</c:f>
              <c:strCache>
                <c:ptCount val="1"/>
                <c:pt idx="0">
                  <c:v>phi0</c:v>
                </c:pt>
              </c:strCache>
            </c:strRef>
          </c:tx>
          <c:cat>
            <c:numRef>
              <c:f>Sheet1!$AA$100:$AC$100</c:f>
              <c:numCache>
                <c:formatCode>General</c:formatCode>
                <c:ptCount val="3"/>
                <c:pt idx="0">
                  <c:v>2</c:v>
                </c:pt>
                <c:pt idx="1">
                  <c:v>4</c:v>
                </c:pt>
                <c:pt idx="2">
                  <c:v>8</c:v>
                </c:pt>
              </c:numCache>
            </c:numRef>
          </c:cat>
          <c:val>
            <c:numRef>
              <c:f>Sheet1!$AA$103:$AC$103</c:f>
              <c:numCache>
                <c:formatCode>General</c:formatCode>
                <c:ptCount val="3"/>
                <c:pt idx="0">
                  <c:v>38.517582999999995</c:v>
                </c:pt>
                <c:pt idx="1">
                  <c:v>17.402035999999985</c:v>
                </c:pt>
                <c:pt idx="2">
                  <c:v>9.4131490000000007</c:v>
                </c:pt>
              </c:numCache>
            </c:numRef>
          </c:val>
        </c:ser>
        <c:ser>
          <c:idx val="3"/>
          <c:order val="3"/>
          <c:tx>
            <c:strRef>
              <c:f>Sheet1!$V$104</c:f>
              <c:strCache>
                <c:ptCount val="1"/>
                <c:pt idx="0">
                  <c:v>phi1</c:v>
                </c:pt>
              </c:strCache>
            </c:strRef>
          </c:tx>
          <c:spPr>
            <a:ln w="25400">
              <a:noFill/>
            </a:ln>
          </c:spPr>
          <c:cat>
            <c:numRef>
              <c:f>Sheet1!$AA$100:$AC$100</c:f>
              <c:numCache>
                <c:formatCode>General</c:formatCode>
                <c:ptCount val="3"/>
                <c:pt idx="0">
                  <c:v>2</c:v>
                </c:pt>
                <c:pt idx="1">
                  <c:v>4</c:v>
                </c:pt>
                <c:pt idx="2">
                  <c:v>8</c:v>
                </c:pt>
              </c:numCache>
            </c:numRef>
          </c:cat>
          <c:val>
            <c:numRef>
              <c:f>Sheet1!$AA$104:$AC$104</c:f>
              <c:numCache>
                <c:formatCode>General</c:formatCode>
                <c:ptCount val="3"/>
                <c:pt idx="0">
                  <c:v>32.273088000000001</c:v>
                </c:pt>
                <c:pt idx="1">
                  <c:v>14.841988000000001</c:v>
                </c:pt>
                <c:pt idx="2">
                  <c:v>8.2819689999999984</c:v>
                </c:pt>
              </c:numCache>
            </c:numRef>
          </c:val>
        </c:ser>
        <c:ser>
          <c:idx val="4"/>
          <c:order val="4"/>
          <c:tx>
            <c:strRef>
              <c:f>Sheet1!$V$105</c:f>
              <c:strCache>
                <c:ptCount val="1"/>
                <c:pt idx="0">
                  <c:v>phi2</c:v>
                </c:pt>
              </c:strCache>
            </c:strRef>
          </c:tx>
          <c:spPr>
            <a:ln w="25400">
              <a:noFill/>
            </a:ln>
          </c:spPr>
          <c:cat>
            <c:numRef>
              <c:f>Sheet1!$AA$100:$AC$100</c:f>
              <c:numCache>
                <c:formatCode>General</c:formatCode>
                <c:ptCount val="3"/>
                <c:pt idx="0">
                  <c:v>2</c:v>
                </c:pt>
                <c:pt idx="1">
                  <c:v>4</c:v>
                </c:pt>
                <c:pt idx="2">
                  <c:v>8</c:v>
                </c:pt>
              </c:numCache>
            </c:numRef>
          </c:cat>
          <c:val>
            <c:numRef>
              <c:f>Sheet1!$AA$105:$AC$105</c:f>
              <c:numCache>
                <c:formatCode>General</c:formatCode>
                <c:ptCount val="3"/>
                <c:pt idx="0">
                  <c:v>31.094389</c:v>
                </c:pt>
                <c:pt idx="1">
                  <c:v>14.767402000000002</c:v>
                </c:pt>
                <c:pt idx="2">
                  <c:v>8.0835570000000008</c:v>
                </c:pt>
              </c:numCache>
            </c:numRef>
          </c:val>
        </c:ser>
        <c:axId val="91376256"/>
        <c:axId val="91382528"/>
      </c:areaChart>
      <c:catAx>
        <c:axId val="91376256"/>
        <c:scaling>
          <c:orientation val="minMax"/>
        </c:scaling>
        <c:axPos val="b"/>
        <c:title>
          <c:tx>
            <c:rich>
              <a:bodyPr/>
              <a:lstStyle/>
              <a:p>
                <a:pPr>
                  <a:defRPr/>
                </a:pPr>
                <a:r>
                  <a:rPr lang="en-US"/>
                  <a:t>Number of threads</a:t>
                </a:r>
              </a:p>
            </c:rich>
          </c:tx>
          <c:layout/>
        </c:title>
        <c:numFmt formatCode="General" sourceLinked="1"/>
        <c:tickLblPos val="nextTo"/>
        <c:crossAx val="91382528"/>
        <c:crosses val="autoZero"/>
        <c:auto val="1"/>
        <c:lblAlgn val="ctr"/>
        <c:lblOffset val="100"/>
      </c:catAx>
      <c:valAx>
        <c:axId val="91382528"/>
        <c:scaling>
          <c:orientation val="minMax"/>
        </c:scaling>
        <c:axPos val="l"/>
        <c:majorGridlines/>
        <c:title>
          <c:tx>
            <c:rich>
              <a:bodyPr rot="0" vert="wordArtVert"/>
              <a:lstStyle/>
              <a:p>
                <a:pPr>
                  <a:defRPr/>
                </a:pPr>
                <a:r>
                  <a:rPr lang="en-US"/>
                  <a:t>Time (Second)</a:t>
                </a:r>
              </a:p>
            </c:rich>
          </c:tx>
          <c:layout/>
        </c:title>
        <c:numFmt formatCode="General" sourceLinked="1"/>
        <c:tickLblPos val="nextTo"/>
        <c:crossAx val="91376256"/>
        <c:crosses val="autoZero"/>
        <c:crossBetween val="midCat"/>
      </c:valAx>
    </c:plotArea>
    <c:legend>
      <c:legendPos val="r"/>
      <c:layout/>
    </c:legend>
    <c:plotVisOnly val="1"/>
  </c:chart>
  <c:spPr>
    <a:solidFill>
      <a:srgbClr val="2D393F">
        <a:lumMod val="75000"/>
      </a:srgb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FMA3D</a:t>
            </a:r>
            <a:endParaRPr lang="en-US" dirty="0"/>
          </a:p>
        </c:rich>
      </c:tx>
      <c:layout/>
      <c:overlay val="1"/>
    </c:title>
    <c:plotArea>
      <c:layout/>
      <c:areaChart>
        <c:grouping val="stacked"/>
        <c:ser>
          <c:idx val="0"/>
          <c:order val="0"/>
          <c:tx>
            <c:strRef>
              <c:f>Sheet1!$W$113</c:f>
              <c:strCache>
                <c:ptCount val="1"/>
                <c:pt idx="0">
                  <c:v>material_41_integration_</c:v>
                </c:pt>
              </c:strCache>
            </c:strRef>
          </c:tx>
          <c:cat>
            <c:numRef>
              <c:f>Sheet1!$X$112:$Z$112</c:f>
              <c:numCache>
                <c:formatCode>General</c:formatCode>
                <c:ptCount val="3"/>
                <c:pt idx="0">
                  <c:v>2</c:v>
                </c:pt>
                <c:pt idx="1">
                  <c:v>4</c:v>
                </c:pt>
                <c:pt idx="2">
                  <c:v>8</c:v>
                </c:pt>
              </c:numCache>
            </c:numRef>
          </c:cat>
          <c:val>
            <c:numRef>
              <c:f>Sheet1!$X$113:$Z$113</c:f>
              <c:numCache>
                <c:formatCode>General</c:formatCode>
                <c:ptCount val="3"/>
                <c:pt idx="0">
                  <c:v>885.92974700000002</c:v>
                </c:pt>
                <c:pt idx="1">
                  <c:v>463.65900599999998</c:v>
                </c:pt>
                <c:pt idx="2">
                  <c:v>248.29797600000001</c:v>
                </c:pt>
              </c:numCache>
            </c:numRef>
          </c:val>
        </c:ser>
        <c:ser>
          <c:idx val="1"/>
          <c:order val="1"/>
          <c:tx>
            <c:strRef>
              <c:f>Sheet1!$W$114</c:f>
              <c:strCache>
                <c:ptCount val="1"/>
                <c:pt idx="0">
                  <c:v>material_41_</c:v>
                </c:pt>
              </c:strCache>
            </c:strRef>
          </c:tx>
          <c:cat>
            <c:numRef>
              <c:f>Sheet1!$X$112:$Z$112</c:f>
              <c:numCache>
                <c:formatCode>General</c:formatCode>
                <c:ptCount val="3"/>
                <c:pt idx="0">
                  <c:v>2</c:v>
                </c:pt>
                <c:pt idx="1">
                  <c:v>4</c:v>
                </c:pt>
                <c:pt idx="2">
                  <c:v>8</c:v>
                </c:pt>
              </c:numCache>
            </c:numRef>
          </c:cat>
          <c:val>
            <c:numRef>
              <c:f>Sheet1!$X$114:$Z$114</c:f>
              <c:numCache>
                <c:formatCode>General</c:formatCode>
                <c:ptCount val="3"/>
                <c:pt idx="0">
                  <c:v>536.50229699999966</c:v>
                </c:pt>
                <c:pt idx="1">
                  <c:v>270.08733599999977</c:v>
                </c:pt>
                <c:pt idx="2">
                  <c:v>164.03120000000001</c:v>
                </c:pt>
              </c:numCache>
            </c:numRef>
          </c:val>
        </c:ser>
        <c:ser>
          <c:idx val="2"/>
          <c:order val="2"/>
          <c:tx>
            <c:strRef>
              <c:f>Sheet1!$W$115</c:f>
              <c:strCache>
                <c:ptCount val="1"/>
                <c:pt idx="0">
                  <c:v>platq_stress_integration_</c:v>
                </c:pt>
              </c:strCache>
            </c:strRef>
          </c:tx>
          <c:cat>
            <c:numRef>
              <c:f>Sheet1!$X$112:$Z$112</c:f>
              <c:numCache>
                <c:formatCode>General</c:formatCode>
                <c:ptCount val="3"/>
                <c:pt idx="0">
                  <c:v>2</c:v>
                </c:pt>
                <c:pt idx="1">
                  <c:v>4</c:v>
                </c:pt>
                <c:pt idx="2">
                  <c:v>8</c:v>
                </c:pt>
              </c:numCache>
            </c:numRef>
          </c:cat>
          <c:val>
            <c:numRef>
              <c:f>Sheet1!$X$115:$Z$115</c:f>
              <c:numCache>
                <c:formatCode>General</c:formatCode>
                <c:ptCount val="3"/>
                <c:pt idx="0">
                  <c:v>400.52155299999964</c:v>
                </c:pt>
                <c:pt idx="1">
                  <c:v>205.84107499999999</c:v>
                </c:pt>
                <c:pt idx="2">
                  <c:v>122.54615699999999</c:v>
                </c:pt>
              </c:numCache>
            </c:numRef>
          </c:val>
        </c:ser>
        <c:ser>
          <c:idx val="3"/>
          <c:order val="3"/>
          <c:tx>
            <c:strRef>
              <c:f>Sheet1!$W$116</c:f>
              <c:strCache>
                <c:ptCount val="1"/>
                <c:pt idx="0">
                  <c:v>loading_moduli_</c:v>
                </c:pt>
              </c:strCache>
            </c:strRef>
          </c:tx>
          <c:spPr>
            <a:ln w="25400">
              <a:noFill/>
            </a:ln>
          </c:spPr>
          <c:cat>
            <c:numRef>
              <c:f>Sheet1!$X$112:$Z$112</c:f>
              <c:numCache>
                <c:formatCode>General</c:formatCode>
                <c:ptCount val="3"/>
                <c:pt idx="0">
                  <c:v>2</c:v>
                </c:pt>
                <c:pt idx="1">
                  <c:v>4</c:v>
                </c:pt>
                <c:pt idx="2">
                  <c:v>8</c:v>
                </c:pt>
              </c:numCache>
            </c:numRef>
          </c:cat>
          <c:val>
            <c:numRef>
              <c:f>Sheet1!$X$116:$Z$116</c:f>
              <c:numCache>
                <c:formatCode>General</c:formatCode>
                <c:ptCount val="3"/>
                <c:pt idx="0">
                  <c:v>351.70620299999985</c:v>
                </c:pt>
                <c:pt idx="1">
                  <c:v>182.3612060000001</c:v>
                </c:pt>
                <c:pt idx="2">
                  <c:v>93.276535999999979</c:v>
                </c:pt>
              </c:numCache>
            </c:numRef>
          </c:val>
        </c:ser>
        <c:ser>
          <c:idx val="4"/>
          <c:order val="4"/>
          <c:tx>
            <c:strRef>
              <c:f>Sheet1!$W$117</c:f>
              <c:strCache>
                <c:ptCount val="1"/>
                <c:pt idx="0">
                  <c:v>platq_internal_forces_.LOOP@li.260</c:v>
                </c:pt>
              </c:strCache>
            </c:strRef>
          </c:tx>
          <c:spPr>
            <a:ln w="25400">
              <a:noFill/>
            </a:ln>
          </c:spPr>
          <c:cat>
            <c:numRef>
              <c:f>Sheet1!$X$112:$Z$112</c:f>
              <c:numCache>
                <c:formatCode>General</c:formatCode>
                <c:ptCount val="3"/>
                <c:pt idx="0">
                  <c:v>2</c:v>
                </c:pt>
                <c:pt idx="1">
                  <c:v>4</c:v>
                </c:pt>
                <c:pt idx="2">
                  <c:v>8</c:v>
                </c:pt>
              </c:numCache>
            </c:numRef>
          </c:cat>
          <c:val>
            <c:numRef>
              <c:f>Sheet1!$X$117:$Z$117</c:f>
              <c:numCache>
                <c:formatCode>General</c:formatCode>
                <c:ptCount val="3"/>
                <c:pt idx="0">
                  <c:v>308.69622199999981</c:v>
                </c:pt>
                <c:pt idx="1">
                  <c:v>170.62130900000008</c:v>
                </c:pt>
                <c:pt idx="2">
                  <c:v>102.72259200000001</c:v>
                </c:pt>
              </c:numCache>
            </c:numRef>
          </c:val>
        </c:ser>
        <c:ser>
          <c:idx val="5"/>
          <c:order val="5"/>
          <c:tx>
            <c:strRef>
              <c:f>Sheet1!$W$118</c:f>
              <c:strCache>
                <c:ptCount val="1"/>
                <c:pt idx="0">
                  <c:v>khplq_gradient_operator_</c:v>
                </c:pt>
              </c:strCache>
            </c:strRef>
          </c:tx>
          <c:spPr>
            <a:ln w="25400">
              <a:noFill/>
            </a:ln>
          </c:spPr>
          <c:cat>
            <c:numRef>
              <c:f>Sheet1!$X$112:$Z$112</c:f>
              <c:numCache>
                <c:formatCode>General</c:formatCode>
                <c:ptCount val="3"/>
                <c:pt idx="0">
                  <c:v>2</c:v>
                </c:pt>
                <c:pt idx="1">
                  <c:v>4</c:v>
                </c:pt>
                <c:pt idx="2">
                  <c:v>8</c:v>
                </c:pt>
              </c:numCache>
            </c:numRef>
          </c:cat>
          <c:val>
            <c:numRef>
              <c:f>Sheet1!$X$118:$Z$118</c:f>
              <c:numCache>
                <c:formatCode>General</c:formatCode>
                <c:ptCount val="3"/>
                <c:pt idx="0">
                  <c:v>196.45851000000008</c:v>
                </c:pt>
                <c:pt idx="1">
                  <c:v>97.176105999999962</c:v>
                </c:pt>
                <c:pt idx="2">
                  <c:v>51.112984000000004</c:v>
                </c:pt>
              </c:numCache>
            </c:numRef>
          </c:val>
        </c:ser>
        <c:ser>
          <c:idx val="6"/>
          <c:order val="6"/>
          <c:tx>
            <c:strRef>
              <c:f>Sheet1!$W$119</c:f>
              <c:strCache>
                <c:ptCount val="1"/>
                <c:pt idx="0">
                  <c:v>khplq_divergence_operator_</c:v>
                </c:pt>
              </c:strCache>
            </c:strRef>
          </c:tx>
          <c:spPr>
            <a:ln w="25400">
              <a:noFill/>
            </a:ln>
          </c:spPr>
          <c:cat>
            <c:numRef>
              <c:f>Sheet1!$X$112:$Z$112</c:f>
              <c:numCache>
                <c:formatCode>General</c:formatCode>
                <c:ptCount val="3"/>
                <c:pt idx="0">
                  <c:v>2</c:v>
                </c:pt>
                <c:pt idx="1">
                  <c:v>4</c:v>
                </c:pt>
                <c:pt idx="2">
                  <c:v>8</c:v>
                </c:pt>
              </c:numCache>
            </c:numRef>
          </c:cat>
          <c:val>
            <c:numRef>
              <c:f>Sheet1!$X$119:$Z$119</c:f>
              <c:numCache>
                <c:formatCode>General</c:formatCode>
                <c:ptCount val="3"/>
                <c:pt idx="0">
                  <c:v>126.91135000000004</c:v>
                </c:pt>
                <c:pt idx="1">
                  <c:v>65.066347999999962</c:v>
                </c:pt>
                <c:pt idx="2">
                  <c:v>34.500040000000006</c:v>
                </c:pt>
              </c:numCache>
            </c:numRef>
          </c:val>
        </c:ser>
        <c:ser>
          <c:idx val="7"/>
          <c:order val="7"/>
          <c:tx>
            <c:strRef>
              <c:f>Sheet1!$W$120</c:f>
              <c:strCache>
                <c:ptCount val="1"/>
                <c:pt idx="0">
                  <c:v>khplq_stress_divergence_</c:v>
                </c:pt>
              </c:strCache>
            </c:strRef>
          </c:tx>
          <c:spPr>
            <a:ln w="25400">
              <a:noFill/>
            </a:ln>
          </c:spPr>
          <c:cat>
            <c:numRef>
              <c:f>Sheet1!$X$112:$Z$112</c:f>
              <c:numCache>
                <c:formatCode>General</c:formatCode>
                <c:ptCount val="3"/>
                <c:pt idx="0">
                  <c:v>2</c:v>
                </c:pt>
                <c:pt idx="1">
                  <c:v>4</c:v>
                </c:pt>
                <c:pt idx="2">
                  <c:v>8</c:v>
                </c:pt>
              </c:numCache>
            </c:numRef>
          </c:cat>
          <c:val>
            <c:numRef>
              <c:f>Sheet1!$X$120:$Z$120</c:f>
              <c:numCache>
                <c:formatCode>General</c:formatCode>
                <c:ptCount val="3"/>
                <c:pt idx="0">
                  <c:v>101.66267499999998</c:v>
                </c:pt>
                <c:pt idx="1">
                  <c:v>52.505883000000004</c:v>
                </c:pt>
                <c:pt idx="2">
                  <c:v>27.721924999999999</c:v>
                </c:pt>
              </c:numCache>
            </c:numRef>
          </c:val>
        </c:ser>
        <c:ser>
          <c:idx val="8"/>
          <c:order val="8"/>
          <c:tx>
            <c:strRef>
              <c:f>Sheet1!$W$121</c:f>
              <c:strCache>
                <c:ptCount val="1"/>
                <c:pt idx="0">
                  <c:v>scatter_element_nodal_forces_.LOOP@li.3764</c:v>
                </c:pt>
              </c:strCache>
            </c:strRef>
          </c:tx>
          <c:spPr>
            <a:ln w="25400">
              <a:noFill/>
            </a:ln>
          </c:spPr>
          <c:cat>
            <c:numRef>
              <c:f>Sheet1!$X$112:$Z$112</c:f>
              <c:numCache>
                <c:formatCode>General</c:formatCode>
                <c:ptCount val="3"/>
                <c:pt idx="0">
                  <c:v>2</c:v>
                </c:pt>
                <c:pt idx="1">
                  <c:v>4</c:v>
                </c:pt>
                <c:pt idx="2">
                  <c:v>8</c:v>
                </c:pt>
              </c:numCache>
            </c:numRef>
          </c:cat>
          <c:val>
            <c:numRef>
              <c:f>Sheet1!$X$121:$Z$121</c:f>
              <c:numCache>
                <c:formatCode>General</c:formatCode>
                <c:ptCount val="3"/>
                <c:pt idx="0">
                  <c:v>85.349434000000002</c:v>
                </c:pt>
                <c:pt idx="1">
                  <c:v>65.080144000000004</c:v>
                </c:pt>
                <c:pt idx="2">
                  <c:v>33.226041000000002</c:v>
                </c:pt>
              </c:numCache>
            </c:numRef>
          </c:val>
        </c:ser>
        <c:ser>
          <c:idx val="9"/>
          <c:order val="9"/>
          <c:tx>
            <c:strRef>
              <c:f>Sheet1!$W$122</c:f>
              <c:strCache>
                <c:ptCount val="1"/>
                <c:pt idx="0">
                  <c:v>solve_.LOOP@li.504</c:v>
                </c:pt>
              </c:strCache>
            </c:strRef>
          </c:tx>
          <c:spPr>
            <a:ln w="25400">
              <a:noFill/>
            </a:ln>
          </c:spPr>
          <c:cat>
            <c:numRef>
              <c:f>Sheet1!$X$112:$Z$112</c:f>
              <c:numCache>
                <c:formatCode>General</c:formatCode>
                <c:ptCount val="3"/>
                <c:pt idx="0">
                  <c:v>2</c:v>
                </c:pt>
                <c:pt idx="1">
                  <c:v>4</c:v>
                </c:pt>
                <c:pt idx="2">
                  <c:v>8</c:v>
                </c:pt>
              </c:numCache>
            </c:numRef>
          </c:cat>
          <c:val>
            <c:numRef>
              <c:f>Sheet1!$X$122:$Z$122</c:f>
              <c:numCache>
                <c:formatCode>General</c:formatCode>
                <c:ptCount val="3"/>
                <c:pt idx="0">
                  <c:v>32.904654999999998</c:v>
                </c:pt>
                <c:pt idx="1">
                  <c:v>29.720984000000001</c:v>
                </c:pt>
                <c:pt idx="2">
                  <c:v>15.039357000000001</c:v>
                </c:pt>
              </c:numCache>
            </c:numRef>
          </c:val>
        </c:ser>
        <c:axId val="83749504"/>
        <c:axId val="91431680"/>
      </c:areaChart>
      <c:catAx>
        <c:axId val="83749504"/>
        <c:scaling>
          <c:orientation val="minMax"/>
        </c:scaling>
        <c:axPos val="b"/>
        <c:title>
          <c:tx>
            <c:rich>
              <a:bodyPr/>
              <a:lstStyle/>
              <a:p>
                <a:pPr>
                  <a:defRPr/>
                </a:pPr>
                <a:r>
                  <a:rPr lang="en-US"/>
                  <a:t>Number of threads</a:t>
                </a:r>
              </a:p>
            </c:rich>
          </c:tx>
          <c:layout/>
        </c:title>
        <c:numFmt formatCode="General" sourceLinked="1"/>
        <c:tickLblPos val="nextTo"/>
        <c:crossAx val="91431680"/>
        <c:crosses val="autoZero"/>
        <c:auto val="1"/>
        <c:lblAlgn val="ctr"/>
        <c:lblOffset val="100"/>
      </c:catAx>
      <c:valAx>
        <c:axId val="91431680"/>
        <c:scaling>
          <c:orientation val="minMax"/>
        </c:scaling>
        <c:axPos val="l"/>
        <c:majorGridlines/>
        <c:title>
          <c:tx>
            <c:rich>
              <a:bodyPr rot="0" vert="wordArtVert"/>
              <a:lstStyle/>
              <a:p>
                <a:pPr>
                  <a:defRPr/>
                </a:pPr>
                <a:r>
                  <a:rPr lang="en-US"/>
                  <a:t>Time(Seconds)</a:t>
                </a:r>
              </a:p>
            </c:rich>
          </c:tx>
          <c:layout/>
        </c:title>
        <c:numFmt formatCode="General" sourceLinked="1"/>
        <c:tickLblPos val="nextTo"/>
        <c:crossAx val="83749504"/>
        <c:crosses val="autoZero"/>
        <c:crossBetween val="midCat"/>
      </c:valAx>
    </c:plotArea>
    <c:legend>
      <c:legendPos val="r"/>
      <c:layout/>
    </c:legend>
    <c:plotVisOnly val="1"/>
  </c:chart>
  <c:spPr>
    <a:solidFill>
      <a:srgbClr val="2D393F">
        <a:lumMod val="75000"/>
      </a:srgbClr>
    </a:solidFill>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BDA09E5-5659-4DE6-B40C-F4157F90ED68}" type="datetimeFigureOut">
              <a:rPr lang="en-US"/>
              <a:pPr>
                <a:defRPr/>
              </a:pPr>
              <a:t>9/21/2009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E598033-628D-4EB8-8850-B41C00BF131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F1DB0DE-A579-4E47-89D2-AB08AF4D1C94}" type="datetimeFigureOut">
              <a:rPr lang="en-US"/>
              <a:pPr>
                <a:defRPr/>
              </a:pPr>
              <a:t>9/21/2009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smtClean="0">
                <a:latin typeface="+mn-lt"/>
              </a:defRPr>
            </a:lvl1pPr>
          </a:lstStyle>
          <a:p>
            <a:pPr>
              <a:defRPr/>
            </a:pPr>
            <a:r>
              <a:rPr lang="en-US"/>
              <a:t>Confidential Cray Proprietary</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88DFD3-4C0A-4DC2-9889-16E12A4CEBA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Layout">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1524000"/>
            <a:ext cx="8001000" cy="1828800"/>
          </a:xfrm>
        </p:spPr>
        <p:txBody>
          <a:bodyPr>
            <a:noAutofit/>
          </a:bodyPr>
          <a:lstStyle>
            <a:lvl1pPr algn="ctr">
              <a:lnSpc>
                <a:spcPct val="150000"/>
              </a:lnSpc>
              <a:defRPr sz="4000" b="1">
                <a:latin typeface="Arial" pitchFamily="34" charset="0"/>
                <a:cs typeface="Arial" pitchFamily="34" charset="0"/>
              </a:defRPr>
            </a:lvl1pPr>
          </a:lstStyle>
          <a:p>
            <a:r>
              <a:rPr lang="en-US" dirty="0" smtClean="0"/>
              <a:t>Click to edit Title</a:t>
            </a:r>
            <a:br>
              <a:rPr lang="en-US" dirty="0" smtClean="0"/>
            </a:br>
            <a:endParaRPr lang="en-US" dirty="0"/>
          </a:p>
        </p:txBody>
      </p:sp>
      <p:sp>
        <p:nvSpPr>
          <p:cNvPr id="4" name="Footer Placeholder 3"/>
          <p:cNvSpPr>
            <a:spLocks noGrp="1"/>
          </p:cNvSpPr>
          <p:nvPr>
            <p:ph type="ftr" sz="quarter" idx="11"/>
          </p:nvPr>
        </p:nvSpPr>
        <p:spPr>
          <a:xfrm>
            <a:off x="2743200" y="6629400"/>
            <a:ext cx="3581400" cy="254000"/>
          </a:xfrm>
          <a:prstGeom prst="rect">
            <a:avLst/>
          </a:prstGeom>
        </p:spPr>
        <p:txBody>
          <a:bodyPr/>
          <a:lstStyle>
            <a:lvl1pPr marL="0" marR="0" indent="0" algn="ctr" defTabSz="914400" rtl="0" eaLnBrk="0" fontAlgn="base" latinLnBrk="0" hangingPunct="0">
              <a:lnSpc>
                <a:spcPct val="100000"/>
              </a:lnSpc>
              <a:spcBef>
                <a:spcPct val="0"/>
              </a:spcBef>
              <a:spcAft>
                <a:spcPct val="0"/>
              </a:spcAft>
              <a:buClrTx/>
              <a:buSzTx/>
              <a:buFontTx/>
              <a:buNone/>
              <a:tabLst/>
              <a:defRPr b="0">
                <a:solidFill>
                  <a:schemeClr val="bg1"/>
                </a:solidFill>
              </a:defRPr>
            </a:lvl1pPr>
          </a:lstStyle>
          <a:p>
            <a:pPr>
              <a:defRPr/>
            </a:pPr>
            <a:r>
              <a:rPr lang="en-US" smtClean="0">
                <a:latin typeface="Arial" charset="0"/>
                <a:ea typeface="Arial Unicode MS" pitchFamily="34" charset="-128"/>
                <a:cs typeface="Arial Unicode MS" pitchFamily="34" charset="-128"/>
              </a:rPr>
              <a:t>© Cray Inc.</a:t>
            </a:r>
            <a:endParaRPr lang="en-US" dirty="0">
              <a:latin typeface="Arial" charset="0"/>
              <a:ea typeface="Arial Unicode MS" pitchFamily="34" charset="-128"/>
              <a:cs typeface="Arial Unicode MS" pitchFamily="34" charset="-128"/>
            </a:endParaRPr>
          </a:p>
        </p:txBody>
      </p:sp>
      <p:sp>
        <p:nvSpPr>
          <p:cNvPr id="9" name="Content Placeholder 8"/>
          <p:cNvSpPr>
            <a:spLocks noGrp="1"/>
          </p:cNvSpPr>
          <p:nvPr>
            <p:ph sz="quarter" idx="12" hasCustomPrompt="1"/>
          </p:nvPr>
        </p:nvSpPr>
        <p:spPr>
          <a:xfrm>
            <a:off x="762000" y="3581400"/>
            <a:ext cx="7543800" cy="2286000"/>
          </a:xfrm>
        </p:spPr>
        <p:txBody>
          <a:bodyPr/>
          <a:lstStyle>
            <a:lvl1pPr algn="ctr">
              <a:spcBef>
                <a:spcPts val="0"/>
              </a:spcBef>
              <a:buNone/>
              <a:defRPr kumimoji="0" lang="en-US" sz="3200" b="1" i="0" u="none" strike="noStrike" kern="1200" cap="none" spc="-100" normalizeH="0" baseline="0" noProof="0" smtClean="0">
                <a:ln w="3200">
                  <a:solidFill>
                    <a:schemeClr val="bg2">
                      <a:shade val="75000"/>
                      <a:alpha val="25000"/>
                    </a:schemeClr>
                  </a:solidFill>
                  <a:prstDash val="solid"/>
                  <a:round/>
                </a:ln>
                <a:solidFill>
                  <a:srgbClr val="FF0000"/>
                </a:solidFill>
                <a:effectLst>
                  <a:innerShdw blurRad="50800" dist="25400" dir="13500000">
                    <a:prstClr val="black">
                      <a:alpha val="70000"/>
                    </a:prstClr>
                  </a:innerShdw>
                </a:effectLst>
                <a:uLnTx/>
                <a:uFillTx/>
                <a:latin typeface="Arial" pitchFamily="34" charset="0"/>
                <a:cs typeface="Arial" pitchFamily="34" charset="0"/>
              </a:defRPr>
            </a:lvl1pPr>
          </a:lstStyle>
          <a:p>
            <a:pPr lvl="0"/>
            <a:r>
              <a:rPr kumimoji="0" lang="en-US" sz="4000" b="0" i="0" u="none" strike="noStrike" kern="1200" cap="none" spc="-100" normalizeH="0" baseline="0" noProof="0" dirty="0" smtClean="0">
                <a:ln w="3200">
                  <a:solidFill>
                    <a:schemeClr val="bg2">
                      <a:shade val="75000"/>
                      <a:alpha val="25000"/>
                    </a:schemeClr>
                  </a:solidFill>
                  <a:prstDash val="solid"/>
                  <a:round/>
                </a:ln>
                <a:solidFill>
                  <a:srgbClr val="FF0000"/>
                </a:solidFill>
                <a:effectLst>
                  <a:innerShdw blurRad="50800" dist="25400" dir="13500000">
                    <a:prstClr val="black">
                      <a:alpha val="70000"/>
                    </a:prstClr>
                  </a:innerShdw>
                </a:effectLst>
                <a:uLnTx/>
                <a:uFillTx/>
                <a:latin typeface="Calibri" pitchFamily="34" charset="0"/>
                <a:ea typeface="+mj-ea"/>
                <a:cs typeface="+mj-cs"/>
              </a:rPr>
              <a:t>Click to edit the Presenter’s Info</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152400" y="990600"/>
            <a:ext cx="8763000" cy="5410200"/>
          </a:xfrm>
        </p:spPr>
        <p:txBody>
          <a:bodyPr/>
          <a:lstStyle>
            <a:lvl1pPr>
              <a:buClr>
                <a:srgbClr val="000066"/>
              </a:buClr>
              <a:defRPr sz="2400">
                <a:latin typeface="Arial" pitchFamily="34" charset="0"/>
                <a:cs typeface="Arial" pitchFamily="34" charset="0"/>
              </a:defRPr>
            </a:lvl1pPr>
            <a:lvl2pPr>
              <a:buClr>
                <a:srgbClr val="000099"/>
              </a:buClr>
              <a:buSzPct val="110000"/>
              <a:buFont typeface="Calibri" pitchFamily="34" charset="0"/>
              <a:buChar char="•"/>
              <a:defRPr/>
            </a:lvl2pPr>
            <a:lvl3pPr>
              <a:buClr>
                <a:srgbClr val="002060"/>
              </a:buClr>
              <a:defRPr sz="1800"/>
            </a:lvl3pPr>
            <a:lvl4pPr>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23"/>
          <p:cNvSpPr>
            <a:spLocks noGrp="1"/>
          </p:cNvSpPr>
          <p:nvPr>
            <p:ph type="dt" sz="half" idx="2"/>
          </p:nvPr>
        </p:nvSpPr>
        <p:spPr>
          <a:xfrm>
            <a:off x="152400" y="6629400"/>
            <a:ext cx="2438400" cy="228600"/>
          </a:xfrm>
          <a:prstGeom prst="rect">
            <a:avLst/>
          </a:prstGeom>
        </p:spPr>
        <p:txBody>
          <a:bodyPr anchor="ctr"/>
          <a:lstStyle>
            <a:lvl1pPr>
              <a:defRPr sz="1000" b="0">
                <a:solidFill>
                  <a:schemeClr val="bg1"/>
                </a:solidFill>
              </a:defRPr>
            </a:lvl1pPr>
          </a:lstStyle>
          <a:p>
            <a:pPr>
              <a:defRPr/>
            </a:pPr>
            <a:r>
              <a:rPr lang="en-US" smtClean="0"/>
              <a:t>September 21-24, 2009</a:t>
            </a:r>
            <a:endParaRPr lang="en-US" dirty="0"/>
          </a:p>
        </p:txBody>
      </p:sp>
      <p:sp>
        <p:nvSpPr>
          <p:cNvPr id="8" name="Footer Placeholder 9"/>
          <p:cNvSpPr>
            <a:spLocks noGrp="1"/>
          </p:cNvSpPr>
          <p:nvPr>
            <p:ph type="ftr" sz="quarter" idx="3"/>
          </p:nvPr>
        </p:nvSpPr>
        <p:spPr>
          <a:xfrm>
            <a:off x="2781300" y="6629400"/>
            <a:ext cx="3581400" cy="254000"/>
          </a:xfrm>
          <a:prstGeom prst="rect">
            <a:avLst/>
          </a:prstGeom>
        </p:spPr>
        <p:txBody>
          <a:bodyPr anchor="ctr"/>
          <a:lstStyle>
            <a:lvl1pPr algn="ctr">
              <a:defRPr sz="1000">
                <a:solidFill>
                  <a:schemeClr val="bg1"/>
                </a:solidFill>
              </a:defRPr>
            </a:lvl1pPr>
          </a:lstStyle>
          <a:p>
            <a:pPr>
              <a:defRPr/>
            </a:pPr>
            <a:r>
              <a:rPr lang="en-US" dirty="0" smtClean="0"/>
              <a:t>© Cray Inc.</a:t>
            </a:r>
            <a:endParaRPr lang="en-US" dirty="0"/>
          </a:p>
        </p:txBody>
      </p:sp>
      <p:sp>
        <p:nvSpPr>
          <p:cNvPr id="10" name="Slide Number Placeholder 21"/>
          <p:cNvSpPr>
            <a:spLocks noGrp="1"/>
          </p:cNvSpPr>
          <p:nvPr>
            <p:ph type="sldNum" sz="quarter" idx="4"/>
          </p:nvPr>
        </p:nvSpPr>
        <p:spPr>
          <a:xfrm>
            <a:off x="8382000" y="6629400"/>
            <a:ext cx="609600" cy="228600"/>
          </a:xfrm>
          <a:prstGeom prst="rect">
            <a:avLst/>
          </a:prstGeom>
        </p:spPr>
        <p:txBody>
          <a:bodyPr anchor="ct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
        <p:nvSpPr>
          <p:cNvPr id="11" name="Title Placeholder 4"/>
          <p:cNvSpPr>
            <a:spLocks noGrp="1"/>
          </p:cNvSpPr>
          <p:nvPr>
            <p:ph type="title"/>
          </p:nvPr>
        </p:nvSpPr>
        <p:spPr>
          <a:xfrm>
            <a:off x="152400" y="152400"/>
            <a:ext cx="6858000" cy="609600"/>
          </a:xfrm>
          <a:prstGeom prst="rect">
            <a:avLst/>
          </a:prstGeom>
          <a:ln w="6350" cap="rnd">
            <a:noFill/>
          </a:ln>
        </p:spPr>
        <p:txBody>
          <a:bodyPr vert="horz" anchor="t" anchorCtr="0">
            <a:normAutofit/>
          </a:bodyPr>
          <a:lstStyle/>
          <a:p>
            <a:r>
              <a:rPr lang="en-US" dirty="0" smtClean="0"/>
              <a:t>Click to edit slide title</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slide title</a:t>
            </a:r>
            <a:endParaRPr lang="en-US" dirty="0"/>
          </a:p>
        </p:txBody>
      </p:sp>
      <p:sp>
        <p:nvSpPr>
          <p:cNvPr id="11" name="Content Placeholder 10"/>
          <p:cNvSpPr>
            <a:spLocks noGrp="1"/>
          </p:cNvSpPr>
          <p:nvPr>
            <p:ph sz="half" idx="1"/>
          </p:nvPr>
        </p:nvSpPr>
        <p:spPr>
          <a:xfrm>
            <a:off x="152400" y="990600"/>
            <a:ext cx="4364736" cy="5486400"/>
          </a:xfrm>
        </p:spPr>
        <p:txBody>
          <a:bodyPr/>
          <a:lstStyle>
            <a:lvl1pPr>
              <a:buClr>
                <a:srgbClr val="000066"/>
              </a:buClr>
              <a:defRPr sz="2000"/>
            </a:lvl1pPr>
            <a:lvl3pPr>
              <a:defRPr sz="16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half" idx="2"/>
          </p:nvPr>
        </p:nvSpPr>
        <p:spPr>
          <a:xfrm>
            <a:off x="4648200" y="990600"/>
            <a:ext cx="4343400" cy="5486400"/>
          </a:xfrm>
        </p:spPr>
        <p:txBody>
          <a:bodyPr/>
          <a:lstStyle>
            <a:lvl1pPr>
              <a:defRPr sz="2000"/>
            </a:lvl1pPr>
            <a:lvl2pPr>
              <a:defRPr sz="1800"/>
            </a:lvl2pPr>
            <a:lvl3pPr>
              <a:defRPr sz="16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23"/>
          <p:cNvSpPr>
            <a:spLocks noGrp="1"/>
          </p:cNvSpPr>
          <p:nvPr>
            <p:ph type="dt" sz="half" idx="10"/>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9"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10"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slide title</a:t>
            </a:r>
            <a:endParaRPr lang="en-US" dirty="0"/>
          </a:p>
        </p:txBody>
      </p:sp>
      <p:sp>
        <p:nvSpPr>
          <p:cNvPr id="6" name="Date Placeholder 23"/>
          <p:cNvSpPr>
            <a:spLocks noGrp="1"/>
          </p:cNvSpPr>
          <p:nvPr>
            <p:ph type="dt" sz="half" idx="2"/>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7"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8"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23"/>
          <p:cNvSpPr>
            <a:spLocks noGrp="1"/>
          </p:cNvSpPr>
          <p:nvPr>
            <p:ph type="dt" sz="half" idx="2"/>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6"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7"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629400" y="1066800"/>
            <a:ext cx="2057400" cy="914400"/>
          </a:xfrm>
        </p:spPr>
        <p:txBody>
          <a:bodyPr lIns="91440" tIns="91440"/>
          <a:lstStyle>
            <a:lvl1pPr algn="l">
              <a:buNone/>
              <a:defRPr sz="1800" b="1" spc="-50" baseline="0">
                <a:ln w="3175">
                  <a:noFill/>
                </a:ln>
                <a:solidFill>
                  <a:schemeClr val="accent2">
                    <a:lumMod val="50000"/>
                  </a:schemeClr>
                </a:solidFill>
                <a:effectLst/>
                <a:latin typeface="Calibri" pitchFamily="34" charset="0"/>
                <a:ea typeface="+mn-ea"/>
                <a:cs typeface="+mn-cs"/>
              </a:defRPr>
            </a:lvl1pPr>
          </a:lstStyle>
          <a:p>
            <a:r>
              <a:rPr lang="en-US" dirty="0" smtClean="0"/>
              <a:t>Click to edit slide title</a:t>
            </a:r>
            <a:endParaRPr lang="en-US" dirty="0"/>
          </a:p>
        </p:txBody>
      </p:sp>
      <p:sp>
        <p:nvSpPr>
          <p:cNvPr id="3" name="Picture Placeholder 2"/>
          <p:cNvSpPr>
            <a:spLocks noGrp="1"/>
          </p:cNvSpPr>
          <p:nvPr>
            <p:ph type="pic" idx="1"/>
          </p:nvPr>
        </p:nvSpPr>
        <p:spPr>
          <a:xfrm>
            <a:off x="457200" y="1066800"/>
            <a:ext cx="6019800" cy="4953000"/>
          </a:xfrm>
          <a:solidFill>
            <a:schemeClr val="tx2">
              <a:tint val="40000"/>
            </a:schemeClr>
          </a:solidFill>
          <a:effectLst/>
        </p:spPr>
        <p:txBody>
          <a:bodyPr>
            <a:normAutofit/>
          </a:bodyPr>
          <a:lstStyle>
            <a:lvl1pPr marL="0" indent="0">
              <a:buNone/>
              <a:defRPr sz="3200">
                <a:solidFill>
                  <a:schemeClr val="bg1"/>
                </a:solidFill>
              </a:defRPr>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629400" y="2133600"/>
            <a:ext cx="2057400" cy="3886200"/>
          </a:xfrm>
        </p:spPr>
        <p:txBody>
          <a:bodyPr/>
          <a:lstStyle>
            <a:lvl1pPr marL="0" indent="0">
              <a:lnSpc>
                <a:spcPct val="125000"/>
              </a:lnSpc>
              <a:spcAft>
                <a:spcPts val="1000"/>
              </a:spcAft>
              <a:buFontTx/>
              <a:buNone/>
              <a:defRPr sz="1600" b="0">
                <a:solidFill>
                  <a:schemeClr val="accent2">
                    <a:lumMod val="50000"/>
                  </a:schemeClr>
                </a:solidFill>
              </a:defRPr>
            </a:lvl1pPr>
            <a:lvl2pPr>
              <a:defRPr sz="1200"/>
            </a:lvl2pPr>
            <a:lvl3pPr>
              <a:defRPr sz="1000"/>
            </a:lvl3pPr>
            <a:lvl4pPr>
              <a:defRPr sz="900"/>
            </a:lvl4pPr>
            <a:lvl5pPr>
              <a:defRPr sz="900"/>
            </a:lvl5pPr>
          </a:lstStyle>
          <a:p>
            <a:pPr lvl="0"/>
            <a:r>
              <a:rPr lang="en-US" dirty="0" smtClean="0"/>
              <a:t>Click to edit Master text styles</a:t>
            </a:r>
          </a:p>
        </p:txBody>
      </p:sp>
      <p:sp>
        <p:nvSpPr>
          <p:cNvPr id="8" name="Date Placeholder 23"/>
          <p:cNvSpPr>
            <a:spLocks noGrp="1"/>
          </p:cNvSpPr>
          <p:nvPr>
            <p:ph type="dt" sz="half" idx="10"/>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9"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10"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slide title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3"/>
          <p:cNvSpPr>
            <a:spLocks noGrp="1"/>
          </p:cNvSpPr>
          <p:nvPr>
            <p:ph type="dt" sz="half" idx="2"/>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8"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9"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l="-1000" r="-1000"/>
          </a:stretch>
        </a:blipFill>
        <a:effectLst/>
      </p:bgPr>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152400" y="990600"/>
            <a:ext cx="88392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Placeholder 4"/>
          <p:cNvSpPr>
            <a:spLocks noGrp="1"/>
          </p:cNvSpPr>
          <p:nvPr>
            <p:ph type="title"/>
          </p:nvPr>
        </p:nvSpPr>
        <p:spPr>
          <a:xfrm>
            <a:off x="152400" y="152400"/>
            <a:ext cx="6858000" cy="609600"/>
          </a:xfrm>
          <a:prstGeom prst="rect">
            <a:avLst/>
          </a:prstGeom>
          <a:ln w="6350" cap="rnd">
            <a:noFill/>
          </a:ln>
        </p:spPr>
        <p:txBody>
          <a:bodyPr vert="horz" anchor="t" anchorCtr="0">
            <a:normAutofit/>
          </a:bodyPr>
          <a:lstStyle/>
          <a:p>
            <a:r>
              <a:rPr lang="en-US" dirty="0" smtClean="0"/>
              <a:t>Click to edit slide title</a:t>
            </a:r>
            <a:endParaRPr lang="en-US" dirty="0"/>
          </a:p>
        </p:txBody>
      </p:sp>
      <p:sp>
        <p:nvSpPr>
          <p:cNvPr id="7" name="Date Placeholder 23"/>
          <p:cNvSpPr>
            <a:spLocks noGrp="1"/>
          </p:cNvSpPr>
          <p:nvPr>
            <p:ph type="dt" sz="half" idx="2"/>
          </p:nvPr>
        </p:nvSpPr>
        <p:spPr>
          <a:xfrm>
            <a:off x="152400" y="6629400"/>
            <a:ext cx="2438400" cy="228600"/>
          </a:xfrm>
          <a:prstGeom prst="rect">
            <a:avLst/>
          </a:prstGeom>
        </p:spPr>
        <p:txBody>
          <a:bodyPr anchor="ctr"/>
          <a:lstStyle>
            <a:lvl1pPr>
              <a:defRPr sz="1000" b="0">
                <a:solidFill>
                  <a:schemeClr val="bg1"/>
                </a:solidFill>
              </a:defRPr>
            </a:lvl1pPr>
          </a:lstStyle>
          <a:p>
            <a:pPr>
              <a:defRPr/>
            </a:pPr>
            <a:r>
              <a:rPr lang="en-US" smtClean="0"/>
              <a:t>September 21-24, 2009</a:t>
            </a:r>
            <a:endParaRPr lang="en-US" dirty="0"/>
          </a:p>
        </p:txBody>
      </p:sp>
      <p:sp>
        <p:nvSpPr>
          <p:cNvPr id="8" name="Footer Placeholder 9"/>
          <p:cNvSpPr>
            <a:spLocks noGrp="1"/>
          </p:cNvSpPr>
          <p:nvPr>
            <p:ph type="ftr" sz="quarter" idx="3"/>
          </p:nvPr>
        </p:nvSpPr>
        <p:spPr>
          <a:xfrm>
            <a:off x="2781300" y="6629400"/>
            <a:ext cx="3581400" cy="254000"/>
          </a:xfrm>
          <a:prstGeom prst="rect">
            <a:avLst/>
          </a:prstGeom>
        </p:spPr>
        <p:txBody>
          <a:bodyPr anchor="ctr"/>
          <a:lstStyle>
            <a:lvl1pPr algn="ctr">
              <a:defRPr sz="1000">
                <a:solidFill>
                  <a:schemeClr val="bg1"/>
                </a:solidFill>
              </a:defRPr>
            </a:lvl1pPr>
          </a:lstStyle>
          <a:p>
            <a:pPr>
              <a:defRPr/>
            </a:pPr>
            <a:r>
              <a:rPr lang="en-US" smtClean="0"/>
              <a:t>© Cray Inc.</a:t>
            </a:r>
            <a:endParaRPr lang="en-US" dirty="0"/>
          </a:p>
        </p:txBody>
      </p:sp>
      <p:sp>
        <p:nvSpPr>
          <p:cNvPr id="9" name="Slide Number Placeholder 21"/>
          <p:cNvSpPr>
            <a:spLocks noGrp="1"/>
          </p:cNvSpPr>
          <p:nvPr>
            <p:ph type="sldNum" sz="quarter" idx="4"/>
          </p:nvPr>
        </p:nvSpPr>
        <p:spPr>
          <a:xfrm>
            <a:off x="8382000" y="6629400"/>
            <a:ext cx="609600" cy="228600"/>
          </a:xfrm>
          <a:prstGeom prst="rect">
            <a:avLst/>
          </a:prstGeom>
        </p:spPr>
        <p:txBody>
          <a:bodyPr anchor="ct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3693" r:id="rId1"/>
    <p:sldLayoutId id="2147483687" r:id="rId2"/>
    <p:sldLayoutId id="2147483688" r:id="rId3"/>
    <p:sldLayoutId id="2147483689" r:id="rId4"/>
    <p:sldLayoutId id="2147483690" r:id="rId5"/>
    <p:sldLayoutId id="2147483691" r:id="rId6"/>
    <p:sldLayoutId id="2147483692" r:id="rId7"/>
    <p:sldLayoutId id="2147483702" r:id="rId8"/>
  </p:sldLayoutIdLst>
  <p:transition>
    <p:fade/>
  </p:transition>
  <p:hf hdr="0"/>
  <p:txStyles>
    <p:titleStyle>
      <a:lvl1pPr algn="l" rtl="0" fontAlgn="base">
        <a:lnSpc>
          <a:spcPts val="2400"/>
        </a:lnSpc>
        <a:spcBef>
          <a:spcPct val="0"/>
        </a:spcBef>
        <a:spcAft>
          <a:spcPct val="0"/>
        </a:spcAft>
        <a:defRPr lang="en-US" sz="2800" kern="1200" spc="-100" baseline="0" dirty="0">
          <a:ln w="3200">
            <a:solidFill>
              <a:schemeClr val="bg2">
                <a:shade val="75000"/>
                <a:alpha val="25000"/>
              </a:schemeClr>
            </a:solidFill>
            <a:prstDash val="solid"/>
            <a:round/>
          </a:ln>
          <a:solidFill>
            <a:srgbClr val="344E6D"/>
          </a:solidFill>
          <a:effectLst>
            <a:innerShdw blurRad="50800" dist="25400" dir="13500000">
              <a:prstClr val="black">
                <a:alpha val="70000"/>
              </a:prstClr>
            </a:innerShdw>
          </a:effectLst>
          <a:latin typeface="+mn-lt"/>
          <a:ea typeface="+mj-ea"/>
          <a:cs typeface="+mj-cs"/>
        </a:defRPr>
      </a:lvl1pPr>
      <a:lvl2pPr algn="l" rtl="0" fontAlgn="base">
        <a:lnSpc>
          <a:spcPts val="1800"/>
        </a:lnSpc>
        <a:spcBef>
          <a:spcPct val="0"/>
        </a:spcBef>
        <a:spcAft>
          <a:spcPct val="0"/>
        </a:spcAft>
        <a:defRPr sz="2000">
          <a:solidFill>
            <a:srgbClr val="344E6D"/>
          </a:solidFill>
          <a:latin typeface="Calibri" pitchFamily="34" charset="0"/>
        </a:defRPr>
      </a:lvl2pPr>
      <a:lvl3pPr algn="l" rtl="0" fontAlgn="base">
        <a:lnSpc>
          <a:spcPts val="1800"/>
        </a:lnSpc>
        <a:spcBef>
          <a:spcPct val="0"/>
        </a:spcBef>
        <a:spcAft>
          <a:spcPct val="0"/>
        </a:spcAft>
        <a:defRPr sz="2000">
          <a:solidFill>
            <a:srgbClr val="344E6D"/>
          </a:solidFill>
          <a:latin typeface="Calibri" pitchFamily="34" charset="0"/>
        </a:defRPr>
      </a:lvl3pPr>
      <a:lvl4pPr algn="l" rtl="0" fontAlgn="base">
        <a:lnSpc>
          <a:spcPts val="1800"/>
        </a:lnSpc>
        <a:spcBef>
          <a:spcPct val="0"/>
        </a:spcBef>
        <a:spcAft>
          <a:spcPct val="0"/>
        </a:spcAft>
        <a:defRPr sz="2000">
          <a:solidFill>
            <a:srgbClr val="344E6D"/>
          </a:solidFill>
          <a:latin typeface="Calibri" pitchFamily="34" charset="0"/>
        </a:defRPr>
      </a:lvl4pPr>
      <a:lvl5pPr algn="l" rtl="0" fontAlgn="base">
        <a:lnSpc>
          <a:spcPts val="1800"/>
        </a:lnSpc>
        <a:spcBef>
          <a:spcPct val="0"/>
        </a:spcBef>
        <a:spcAft>
          <a:spcPct val="0"/>
        </a:spcAft>
        <a:defRPr sz="2000">
          <a:solidFill>
            <a:srgbClr val="344E6D"/>
          </a:solidFill>
          <a:latin typeface="Calibri" pitchFamily="34" charset="0"/>
        </a:defRPr>
      </a:lvl5pPr>
      <a:lvl6pPr marL="457200" algn="l" rtl="0" fontAlgn="base">
        <a:lnSpc>
          <a:spcPts val="1800"/>
        </a:lnSpc>
        <a:spcBef>
          <a:spcPct val="0"/>
        </a:spcBef>
        <a:spcAft>
          <a:spcPct val="0"/>
        </a:spcAft>
        <a:defRPr sz="2000">
          <a:solidFill>
            <a:srgbClr val="344E6D"/>
          </a:solidFill>
          <a:latin typeface="Calibri" pitchFamily="34" charset="0"/>
        </a:defRPr>
      </a:lvl6pPr>
      <a:lvl7pPr marL="914400" algn="l" rtl="0" fontAlgn="base">
        <a:lnSpc>
          <a:spcPts val="1800"/>
        </a:lnSpc>
        <a:spcBef>
          <a:spcPct val="0"/>
        </a:spcBef>
        <a:spcAft>
          <a:spcPct val="0"/>
        </a:spcAft>
        <a:defRPr sz="2000">
          <a:solidFill>
            <a:srgbClr val="344E6D"/>
          </a:solidFill>
          <a:latin typeface="Calibri" pitchFamily="34" charset="0"/>
        </a:defRPr>
      </a:lvl7pPr>
      <a:lvl8pPr marL="1371600" algn="l" rtl="0" fontAlgn="base">
        <a:lnSpc>
          <a:spcPts val="1800"/>
        </a:lnSpc>
        <a:spcBef>
          <a:spcPct val="0"/>
        </a:spcBef>
        <a:spcAft>
          <a:spcPct val="0"/>
        </a:spcAft>
        <a:defRPr sz="2000">
          <a:solidFill>
            <a:srgbClr val="344E6D"/>
          </a:solidFill>
          <a:latin typeface="Calibri" pitchFamily="34" charset="0"/>
        </a:defRPr>
      </a:lvl8pPr>
      <a:lvl9pPr marL="1828800" algn="l" rtl="0" fontAlgn="base">
        <a:lnSpc>
          <a:spcPts val="1800"/>
        </a:lnSpc>
        <a:spcBef>
          <a:spcPct val="0"/>
        </a:spcBef>
        <a:spcAft>
          <a:spcPct val="0"/>
        </a:spcAft>
        <a:defRPr sz="2000">
          <a:solidFill>
            <a:srgbClr val="344E6D"/>
          </a:solidFill>
          <a:latin typeface="Calibri" pitchFamily="34" charset="0"/>
        </a:defRPr>
      </a:lvl9pPr>
    </p:titleStyle>
    <p:bodyStyle>
      <a:lvl1pPr marL="273050" indent="-273050" algn="l" rtl="0" fontAlgn="base">
        <a:spcBef>
          <a:spcPts val="600"/>
        </a:spcBef>
        <a:spcAft>
          <a:spcPct val="0"/>
        </a:spcAft>
        <a:buClr>
          <a:srgbClr val="000066"/>
        </a:buClr>
        <a:buSzPct val="110000"/>
        <a:buFont typeface="Wingdings" pitchFamily="2" charset="2"/>
        <a:buChar char="§"/>
        <a:defRPr sz="2400" kern="1200">
          <a:solidFill>
            <a:srgbClr val="595959"/>
          </a:solidFill>
          <a:latin typeface="Arial" pitchFamily="34" charset="0"/>
          <a:ea typeface="+mn-ea"/>
          <a:cs typeface="Arial" pitchFamily="34" charset="0"/>
        </a:defRPr>
      </a:lvl1pPr>
      <a:lvl2pPr marL="639763" indent="-273050" algn="l" rtl="0" fontAlgn="base">
        <a:spcBef>
          <a:spcPts val="300"/>
        </a:spcBef>
        <a:spcAft>
          <a:spcPct val="0"/>
        </a:spcAft>
        <a:buClr>
          <a:srgbClr val="000099"/>
        </a:buClr>
        <a:buSzPct val="110000"/>
        <a:buFont typeface="Arial" pitchFamily="34" charset="0"/>
        <a:buChar char="•"/>
        <a:defRPr sz="2000" kern="1200">
          <a:solidFill>
            <a:srgbClr val="595959"/>
          </a:solidFill>
          <a:latin typeface="Arial" pitchFamily="34" charset="0"/>
          <a:ea typeface="+mn-ea"/>
          <a:cs typeface="Arial" pitchFamily="34" charset="0"/>
        </a:defRPr>
      </a:lvl2pPr>
      <a:lvl3pPr marL="1004888" indent="-228600" algn="l" rtl="0" fontAlgn="base">
        <a:spcBef>
          <a:spcPts val="300"/>
        </a:spcBef>
        <a:spcAft>
          <a:spcPct val="0"/>
        </a:spcAft>
        <a:buClr>
          <a:srgbClr val="002060"/>
        </a:buClr>
        <a:buSzPct val="85000"/>
        <a:buFont typeface="Wingdings" pitchFamily="2" charset="2"/>
        <a:buChar char="Ø"/>
        <a:defRPr sz="1800" kern="1200">
          <a:solidFill>
            <a:srgbClr val="595959"/>
          </a:solidFill>
          <a:latin typeface="Arial" pitchFamily="34" charset="0"/>
          <a:ea typeface="+mn-ea"/>
          <a:cs typeface="Arial" pitchFamily="34" charset="0"/>
        </a:defRPr>
      </a:lvl3pPr>
      <a:lvl4pPr marL="1279525" indent="-228600" algn="l" rtl="0" fontAlgn="base">
        <a:spcBef>
          <a:spcPts val="300"/>
        </a:spcBef>
        <a:spcAft>
          <a:spcPct val="0"/>
        </a:spcAft>
        <a:buClr>
          <a:srgbClr val="FF0000"/>
        </a:buClr>
        <a:buSzPct val="90000"/>
        <a:buFont typeface="Courier New" pitchFamily="49" charset="0"/>
        <a:buChar char="o"/>
        <a:defRPr sz="1600" kern="1200">
          <a:solidFill>
            <a:srgbClr val="595959"/>
          </a:solidFill>
          <a:latin typeface="Arial" pitchFamily="34" charset="0"/>
          <a:ea typeface="+mn-ea"/>
          <a:cs typeface="Arial" pitchFamily="34" charset="0"/>
        </a:defRPr>
      </a:lvl4pPr>
      <a:lvl5pPr marL="1554163" indent="-228600" algn="l" rtl="0" fontAlgn="base">
        <a:spcBef>
          <a:spcPts val="338"/>
        </a:spcBef>
        <a:spcAft>
          <a:spcPct val="0"/>
        </a:spcAft>
        <a:buClr>
          <a:schemeClr val="bg1"/>
        </a:buClr>
        <a:buSzPct val="110000"/>
        <a:buFont typeface="Calibri" pitchFamily="34" charset="0"/>
        <a:buChar char="»"/>
        <a:defRPr sz="1600" kern="1200">
          <a:solidFill>
            <a:srgbClr val="595959"/>
          </a:solidFill>
          <a:latin typeface="Arial" pitchFamily="34" charset="0"/>
          <a:ea typeface="+mn-ea"/>
          <a:cs typeface="Arial" pitchFamily="34" charset="0"/>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OpenMP to remove Scaling Bottlenecks</a:t>
            </a:r>
            <a:endParaRPr lang="en-US" dirty="0"/>
          </a:p>
        </p:txBody>
      </p:sp>
      <p:sp>
        <p:nvSpPr>
          <p:cNvPr id="3" name="Footer Placeholder 2"/>
          <p:cNvSpPr>
            <a:spLocks noGrp="1"/>
          </p:cNvSpPr>
          <p:nvPr>
            <p:ph type="ftr" sz="quarter" idx="11"/>
          </p:nvPr>
        </p:nvSpPr>
        <p:spPr/>
        <p:txBody>
          <a:bodyPr/>
          <a:lstStyle/>
          <a:p>
            <a:pPr>
              <a:defRPr/>
            </a:pPr>
            <a:r>
              <a:rPr lang="en-US" smtClean="0">
                <a:latin typeface="Arial" charset="0"/>
                <a:ea typeface="Arial Unicode MS" pitchFamily="34" charset="-128"/>
                <a:cs typeface="Arial Unicode MS" pitchFamily="34" charset="-128"/>
              </a:rPr>
              <a:t>© Cray Inc.</a:t>
            </a:r>
            <a:endParaRPr lang="en-US" dirty="0">
              <a:latin typeface="Arial" charset="0"/>
              <a:ea typeface="Arial Unicode MS" pitchFamily="34" charset="-128"/>
              <a:cs typeface="Arial Unicode MS" pitchFamily="34" charset="-128"/>
            </a:endParaRPr>
          </a:p>
        </p:txBody>
      </p:sp>
      <p:sp>
        <p:nvSpPr>
          <p:cNvPr id="4" name="Content Placeholder 3"/>
          <p:cNvSpPr>
            <a:spLocks noGrp="1"/>
          </p:cNvSpPr>
          <p:nvPr>
            <p:ph sz="quarter" idx="12"/>
          </p:nvPr>
        </p:nvSpPr>
        <p:spPr>
          <a:xfrm>
            <a:off x="762000" y="3733800"/>
            <a:ext cx="7543800" cy="2286000"/>
          </a:xfrm>
        </p:spPr>
        <p:txBody>
          <a:bodyPr/>
          <a:lstStyle/>
          <a:p>
            <a:r>
              <a:rPr lang="en-US" dirty="0" smtClean="0"/>
              <a:t>John M Levesque</a:t>
            </a:r>
          </a:p>
          <a:p>
            <a:r>
              <a:rPr lang="en-US" dirty="0" smtClean="0"/>
              <a:t>Director</a:t>
            </a:r>
          </a:p>
          <a:p>
            <a:r>
              <a:rPr lang="en-US" dirty="0" smtClean="0"/>
              <a:t>Cray’s Supercomputing Center of Excellence</a:t>
            </a:r>
            <a:endParaRPr lang="en-US" dirty="0"/>
          </a:p>
        </p:txBody>
      </p:sp>
      <p:sp>
        <p:nvSpPr>
          <p:cNvPr id="5" name="Text Box 15"/>
          <p:cNvSpPr txBox="1">
            <a:spLocks noChangeArrowheads="1"/>
          </p:cNvSpPr>
          <p:nvPr/>
        </p:nvSpPr>
        <p:spPr bwMode="auto">
          <a:xfrm>
            <a:off x="228600" y="6593312"/>
            <a:ext cx="2190750" cy="264688"/>
          </a:xfrm>
          <a:prstGeom prst="rect">
            <a:avLst/>
          </a:prstGeom>
          <a:noFill/>
          <a:ln w="9525">
            <a:noFill/>
            <a:miter lim="800000"/>
            <a:headEnd/>
            <a:tailEnd/>
          </a:ln>
          <a:effectLst/>
        </p:spPr>
        <p:txBody>
          <a:bodyPr>
            <a:spAutoFit/>
          </a:bodyPr>
          <a:lstStyle/>
          <a:p>
            <a:pPr algn="l">
              <a:lnSpc>
                <a:spcPct val="80000"/>
              </a:lnSpc>
              <a:spcBef>
                <a:spcPct val="50000"/>
              </a:spcBef>
              <a:defRPr/>
            </a:pPr>
            <a:r>
              <a:rPr lang="en-US" sz="1400" b="1" dirty="0" smtClean="0">
                <a:solidFill>
                  <a:schemeClr val="bg1"/>
                </a:solidFill>
                <a:latin typeface="Arial" charset="0"/>
              </a:rPr>
              <a:t>CSC, Finland</a:t>
            </a:r>
            <a:endParaRPr lang="en-US" sz="1400" b="1" dirty="0">
              <a:solidFill>
                <a:schemeClr val="bg1"/>
              </a:solidFill>
              <a:latin typeface="Arial" charset="0"/>
            </a:endParaRPr>
          </a:p>
        </p:txBody>
      </p:sp>
      <p:sp>
        <p:nvSpPr>
          <p:cNvPr id="6" name="Text Box 15"/>
          <p:cNvSpPr txBox="1">
            <a:spLocks noChangeArrowheads="1"/>
          </p:cNvSpPr>
          <p:nvPr/>
        </p:nvSpPr>
        <p:spPr bwMode="auto">
          <a:xfrm>
            <a:off x="6781800" y="6644031"/>
            <a:ext cx="2190750" cy="213969"/>
          </a:xfrm>
          <a:prstGeom prst="rect">
            <a:avLst/>
          </a:prstGeom>
          <a:noFill/>
          <a:ln w="9525">
            <a:noFill/>
            <a:miter lim="800000"/>
            <a:headEnd/>
            <a:tailEnd/>
          </a:ln>
          <a:effectLst/>
        </p:spPr>
        <p:txBody>
          <a:bodyPr>
            <a:spAutoFit/>
          </a:bodyPr>
          <a:lstStyle/>
          <a:p>
            <a:pPr algn="l">
              <a:lnSpc>
                <a:spcPct val="50000"/>
              </a:lnSpc>
              <a:spcBef>
                <a:spcPct val="50000"/>
              </a:spcBef>
              <a:defRPr/>
            </a:pPr>
            <a:r>
              <a:rPr lang="en-US" sz="1400" b="1" dirty="0" smtClean="0">
                <a:solidFill>
                  <a:schemeClr val="bg1"/>
                </a:solidFill>
                <a:latin typeface="Arial" charset="0"/>
              </a:rPr>
              <a:t>September 21-24, </a:t>
            </a:r>
            <a:r>
              <a:rPr lang="en-US" sz="1400" b="1" dirty="0">
                <a:solidFill>
                  <a:schemeClr val="bg1"/>
                </a:solidFill>
                <a:latin typeface="Arial" charset="0"/>
              </a:rPr>
              <a:t>2009</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19200" y="1676400"/>
            <a:ext cx="5876930" cy="48320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C$OMP PARALLEL</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C$OMP+        PRIVATE (AUX1, AUX2, AUX3),</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C$OMP+        PRIVATE (I, IM, IP, J, JM, JP, K, KM, KP, L, LM, LP),</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C$OMP+        SHARED (N1, N2, N3, N4, RESULT, U, X)</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C$OMP DO</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DO 100 JKL = 0, N2 * N3 * N4 - 1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L = MOD (JKL / (N2 * N3), N4) + 1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LP=MOD(L,N4)+1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K = MOD (JKL / N2, N3) + 1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KP=MOD(K,N3)+1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J = MOD (JKL, N2) + 1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JP=MOD(J,N2)+1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DO 100 I=(MOD(J+K+L+1,2)+1),N1,2</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IP=MOD(I,N1)+1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CALL GAMMUL(1,0,X(1,(IP+1)/2,J,K,L),AUX1)</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CALL SU3MUL(U(1,1,1,I,J,K,L),'N',AUX1,AUX3)</a:t>
            </a:r>
            <a:endParaRPr kumimoji="0" lang="en-US" sz="800" b="0" i="0" u="none" strike="noStrike" cap="none" normalizeH="0" baseline="0" dirty="0" smtClean="0">
              <a:ln>
                <a:noFill/>
              </a:ln>
              <a:solidFill>
                <a:schemeClr val="bg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1"/>
                </a:solidFill>
                <a:effectLst/>
                <a:latin typeface="Courier New" pitchFamily="49" charset="0"/>
                <a:ea typeface="Calibri" pitchFamily="34" charset="0"/>
                <a:cs typeface="Courier New" pitchFamily="49" charset="0"/>
              </a:rPr>
              <a:t>           CALL GAMMUL(2,0,X(1,(I+1)/2,JP,K,L),AUX1)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SU3MUL(U(1,1,2,I,J,K,L),'N',AUX1,AUX2)</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ZAXPY(12,ONE,AUX2,1,AUX3,1)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GAMMUL(3,0,X(1,(I+1)/2,J,KP,L),AUX1)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SU3MUL(U(1,1,3,I,J,K,L),'N',AUX1,AUX2)</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ZAXPY(12,ONE,AUX2,1,AUX3,1)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GAMMUL(4,0,X(1,(I+1)/2,J,K,LP),AUX1)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SU3MUL(U(1,1,4,I,J,K,L),'N',AUX1,AUX2)</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ZAXPY(12,ONE,AUX2,1,AUX3,1)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CALL ZCOPY(12,AUX3,1,RESULT(1,(I+1)/2,J,K,L),1)</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 100  CONTINUE</a:t>
            </a:r>
          </a:p>
          <a:p>
            <a:pPr eaLnBrk="0" fontAlgn="base" hangingPunct="0">
              <a:spcBef>
                <a:spcPct val="0"/>
              </a:spcBef>
              <a:spcAft>
                <a:spcPct val="0"/>
              </a:spcAft>
            </a:pPr>
            <a:r>
              <a:rPr lang="en-US" sz="1100" dirty="0" smtClean="0">
                <a:solidFill>
                  <a:schemeClr val="bg1"/>
                </a:solidFill>
                <a:latin typeface="Courier New" pitchFamily="49" charset="0"/>
                <a:ea typeface="Calibri" pitchFamily="34" charset="0"/>
                <a:cs typeface="Courier New" pitchFamily="49" charset="0"/>
              </a:rPr>
              <a:t>C$OMP END DO</a:t>
            </a:r>
          </a:p>
        </p:txBody>
      </p:sp>
      <p:sp>
        <p:nvSpPr>
          <p:cNvPr id="3" name="Title 2"/>
          <p:cNvSpPr>
            <a:spLocks noGrp="1"/>
          </p:cNvSpPr>
          <p:nvPr>
            <p:ph type="title"/>
          </p:nvPr>
        </p:nvSpPr>
        <p:spPr/>
        <p:txBody>
          <a:bodyPr/>
          <a:lstStyle/>
          <a:p>
            <a:r>
              <a:rPr lang="en-US" dirty="0" smtClean="0"/>
              <a:t>Major OMP Loop in WUPWISE</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Dependence upon Memory Utilization</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11</a:t>
            </a:fld>
            <a:endParaRPr lang="en-US" dirty="0"/>
          </a:p>
        </p:txBody>
      </p:sp>
      <p:graphicFrame>
        <p:nvGraphicFramePr>
          <p:cNvPr id="7" name="Table 6"/>
          <p:cNvGraphicFramePr>
            <a:graphicFrameLocks noGrp="1"/>
          </p:cNvGraphicFramePr>
          <p:nvPr/>
        </p:nvGraphicFramePr>
        <p:xfrm>
          <a:off x="1143000" y="1295400"/>
          <a:ext cx="7238999" cy="5105401"/>
        </p:xfrm>
        <a:graphic>
          <a:graphicData uri="http://schemas.openxmlformats.org/drawingml/2006/table">
            <a:tbl>
              <a:tblPr/>
              <a:tblGrid>
                <a:gridCol w="2654085"/>
                <a:gridCol w="2292457"/>
                <a:gridCol w="2292457"/>
              </a:tblGrid>
              <a:tr h="532134">
                <a:tc>
                  <a:txBody>
                    <a:bodyPr/>
                    <a:lstStyle/>
                    <a:p>
                      <a:pPr marL="0" marR="0">
                        <a:lnSpc>
                          <a:spcPct val="115000"/>
                        </a:lnSpc>
                        <a:spcBef>
                          <a:spcPts val="0"/>
                        </a:spcBef>
                        <a:spcAft>
                          <a:spcPts val="1000"/>
                        </a:spcAft>
                      </a:pPr>
                      <a:endParaRPr lang="en-US" sz="1600" dirty="0">
                        <a:solidFill>
                          <a:schemeClr val="bg1"/>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dirty="0" smtClean="0">
                          <a:solidFill>
                            <a:schemeClr val="bg1"/>
                          </a:solidFill>
                          <a:latin typeface="Liberation Serif"/>
                          <a:ea typeface="Calibri"/>
                          <a:cs typeface="Calibri"/>
                        </a:rPr>
                        <a:t>2 to 4 </a:t>
                      </a:r>
                      <a:r>
                        <a:rPr lang="en-US" sz="1200" dirty="0">
                          <a:solidFill>
                            <a:schemeClr val="bg1"/>
                          </a:solidFill>
                          <a:latin typeface="Liberation Serif"/>
                          <a:ea typeface="Calibri"/>
                          <a:cs typeface="Calibri"/>
                        </a:rPr>
                        <a:t>Threads</a:t>
                      </a:r>
                      <a:endParaRPr lang="en-US" sz="1100" dirty="0">
                        <a:solidFill>
                          <a:schemeClr val="bg1"/>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dirty="0" smtClean="0">
                          <a:solidFill>
                            <a:schemeClr val="bg1"/>
                          </a:solidFill>
                          <a:latin typeface="Liberation Serif"/>
                          <a:ea typeface="Calibri"/>
                          <a:cs typeface="Calibri"/>
                        </a:rPr>
                        <a:t>2 to 8 </a:t>
                      </a:r>
                      <a:r>
                        <a:rPr lang="en-US" sz="1200" dirty="0">
                          <a:solidFill>
                            <a:schemeClr val="bg1"/>
                          </a:solidFill>
                          <a:latin typeface="Liberation Serif"/>
                          <a:ea typeface="Calibri"/>
                          <a:cs typeface="Calibri"/>
                        </a:rPr>
                        <a:t>Threads</a:t>
                      </a:r>
                      <a:endParaRPr lang="en-US" sz="1100" dirty="0">
                        <a:solidFill>
                          <a:schemeClr val="bg1"/>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a:solidFill>
                            <a:srgbClr val="002060"/>
                          </a:solidFill>
                          <a:latin typeface="Calibri"/>
                          <a:ea typeface="Calibri"/>
                          <a:cs typeface="Calibri"/>
                        </a:rPr>
                        <a:t>muldoe_.LOOP@li.101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1.95</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3.88</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a:solidFill>
                            <a:srgbClr val="002060"/>
                          </a:solidFill>
                          <a:latin typeface="Calibri"/>
                          <a:ea typeface="Calibri"/>
                          <a:cs typeface="Calibri"/>
                        </a:rPr>
                        <a:t>muldoe_.LOOP@li.101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1.94</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3.81</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a:solidFill>
                            <a:srgbClr val="002060"/>
                          </a:solidFill>
                          <a:latin typeface="Calibri"/>
                          <a:ea typeface="Calibri"/>
                          <a:cs typeface="Calibri"/>
                        </a:rPr>
                        <a:t>muldoe_.LOOP@li.63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1.96</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3.90</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a:solidFill>
                            <a:srgbClr val="002060"/>
                          </a:solidFill>
                          <a:latin typeface="Calibri"/>
                          <a:ea typeface="Calibri"/>
                          <a:cs typeface="Calibri"/>
                        </a:rPr>
                        <a:t>muldeo_.LOOP@li.63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002060"/>
                          </a:solidFill>
                          <a:latin typeface="Liberation Serif"/>
                          <a:ea typeface="Calibri"/>
                          <a:cs typeface="Calibri"/>
                        </a:rPr>
                        <a:t>1.96</a:t>
                      </a:r>
                      <a:endParaRPr lang="en-US" sz="110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dirty="0">
                          <a:solidFill>
                            <a:srgbClr val="002060"/>
                          </a:solidFill>
                          <a:latin typeface="Liberation Serif"/>
                          <a:ea typeface="Calibri"/>
                          <a:cs typeface="Calibri"/>
                        </a:rPr>
                        <a:t>3.90</a:t>
                      </a:r>
                      <a:endParaRPr lang="en-US" sz="1100" dirty="0">
                        <a:solidFill>
                          <a:srgbClr val="00206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a:solidFill>
                            <a:srgbClr val="FF0000"/>
                          </a:solidFill>
                          <a:latin typeface="Calibri"/>
                          <a:ea typeface="Calibri"/>
                          <a:cs typeface="Calibri"/>
                        </a:rPr>
                        <a:t>p_zaxpy_.LOOP@li.55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1.2</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2.39</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a:solidFill>
                            <a:srgbClr val="FF0000"/>
                          </a:solidFill>
                          <a:latin typeface="Calibri"/>
                          <a:ea typeface="Calibri"/>
                          <a:cs typeface="Calibri"/>
                        </a:rPr>
                        <a:t>p_zcopy_.LOOP@li.53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1.16</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2.36</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8329">
                <a:tc>
                  <a:txBody>
                    <a:bodyPr/>
                    <a:lstStyle/>
                    <a:p>
                      <a:pPr marL="0" marR="0">
                        <a:lnSpc>
                          <a:spcPct val="200000"/>
                        </a:lnSpc>
                        <a:spcBef>
                          <a:spcPts val="0"/>
                        </a:spcBef>
                        <a:spcAft>
                          <a:spcPts val="0"/>
                        </a:spcAft>
                      </a:pPr>
                      <a:r>
                        <a:rPr lang="en-US" sz="1600">
                          <a:solidFill>
                            <a:srgbClr val="FF0000"/>
                          </a:solidFill>
                          <a:latin typeface="Calibri"/>
                          <a:ea typeface="Times New Roman"/>
                          <a:cs typeface="Times New Roman"/>
                        </a:rPr>
                        <a:t>p_zdotc_.LOOP@li.75</a:t>
                      </a:r>
                      <a:endParaRPr lang="en-US" sz="1800">
                        <a:solidFill>
                          <a:srgbClr val="FF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1.63</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3.10</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134">
                <a:tc>
                  <a:txBody>
                    <a:bodyPr/>
                    <a:lstStyle/>
                    <a:p>
                      <a:pPr marL="0" marR="0">
                        <a:lnSpc>
                          <a:spcPct val="115000"/>
                        </a:lnSpc>
                        <a:spcBef>
                          <a:spcPts val="0"/>
                        </a:spcBef>
                        <a:spcAft>
                          <a:spcPts val="1000"/>
                        </a:spcAft>
                      </a:pPr>
                      <a:r>
                        <a:rPr lang="en-US" sz="1600" dirty="0">
                          <a:solidFill>
                            <a:srgbClr val="FF0000"/>
                          </a:solidFill>
                          <a:latin typeface="Calibri"/>
                          <a:ea typeface="Calibri"/>
                          <a:cs typeface="Calibri"/>
                        </a:rPr>
                        <a:t>p_zdotc_.LOOP@li.57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a:solidFill>
                            <a:srgbClr val="FF0000"/>
                          </a:solidFill>
                          <a:latin typeface="Liberation Serif"/>
                          <a:ea typeface="Calibri"/>
                          <a:cs typeface="Calibri"/>
                        </a:rPr>
                        <a:t>1.52</a:t>
                      </a:r>
                      <a:endParaRPr lang="en-US" sz="110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200" dirty="0">
                          <a:solidFill>
                            <a:srgbClr val="FF0000"/>
                          </a:solidFill>
                          <a:latin typeface="Liberation Serif"/>
                          <a:ea typeface="Calibri"/>
                          <a:cs typeface="Calibri"/>
                        </a:rPr>
                        <a:t>2.93</a:t>
                      </a:r>
                      <a:endParaRPr lang="en-US" sz="1100" dirty="0">
                        <a:solidFill>
                          <a:srgbClr val="FF0000"/>
                        </a:solidFill>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52400" y="2438400"/>
            <a:ext cx="928459" cy="369332"/>
          </a:xfrm>
          <a:prstGeom prst="rect">
            <a:avLst/>
          </a:prstGeom>
          <a:noFill/>
        </p:spPr>
        <p:txBody>
          <a:bodyPr wrap="none" rtlCol="0">
            <a:spAutoFit/>
          </a:bodyPr>
          <a:lstStyle/>
          <a:p>
            <a:r>
              <a:rPr lang="en-US" dirty="0" smtClean="0">
                <a:solidFill>
                  <a:schemeClr val="bg1"/>
                </a:solidFill>
              </a:rPr>
              <a:t>Level 3</a:t>
            </a:r>
            <a:endParaRPr lang="en-US" dirty="0">
              <a:solidFill>
                <a:schemeClr val="bg1"/>
              </a:solidFill>
            </a:endParaRPr>
          </a:p>
        </p:txBody>
      </p:sp>
      <p:cxnSp>
        <p:nvCxnSpPr>
          <p:cNvPr id="10" name="Straight Arrow Connector 9"/>
          <p:cNvCxnSpPr/>
          <p:nvPr/>
        </p:nvCxnSpPr>
        <p:spPr>
          <a:xfrm rot="5400000" flipH="1" flipV="1">
            <a:off x="381000" y="2057400"/>
            <a:ext cx="457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52400" y="3352800"/>
            <a:ext cx="9144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2400" y="4800600"/>
            <a:ext cx="928459" cy="369332"/>
          </a:xfrm>
          <a:prstGeom prst="rect">
            <a:avLst/>
          </a:prstGeom>
          <a:noFill/>
        </p:spPr>
        <p:txBody>
          <a:bodyPr wrap="none" rtlCol="0">
            <a:spAutoFit/>
          </a:bodyPr>
          <a:lstStyle/>
          <a:p>
            <a:r>
              <a:rPr lang="en-US" dirty="0" smtClean="0">
                <a:solidFill>
                  <a:schemeClr val="bg1"/>
                </a:solidFill>
              </a:rPr>
              <a:t>Level 2</a:t>
            </a:r>
            <a:endParaRPr lang="en-US" dirty="0">
              <a:solidFill>
                <a:schemeClr val="bg1"/>
              </a:solidFill>
            </a:endParaRPr>
          </a:p>
        </p:txBody>
      </p:sp>
      <p:cxnSp>
        <p:nvCxnSpPr>
          <p:cNvPr id="14" name="Straight Arrow Connector 13"/>
          <p:cNvCxnSpPr/>
          <p:nvPr/>
        </p:nvCxnSpPr>
        <p:spPr>
          <a:xfrm rot="5400000" flipH="1" flipV="1">
            <a:off x="381000" y="4419600"/>
            <a:ext cx="457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152400" y="5715000"/>
            <a:ext cx="9144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Excellent</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very large</a:t>
            </a:r>
          </a:p>
          <a:p>
            <a:r>
              <a:rPr lang="en-US" dirty="0" smtClean="0"/>
              <a:t>Load Balance of the computation is good</a:t>
            </a:r>
          </a:p>
          <a:p>
            <a:r>
              <a:rPr lang="en-US" dirty="0" smtClean="0"/>
              <a:t>Some of the computation </a:t>
            </a:r>
            <a:r>
              <a:rPr lang="en-US" dirty="0" smtClean="0"/>
              <a:t>that is parallelized is </a:t>
            </a:r>
            <a:r>
              <a:rPr lang="en-US" dirty="0" smtClean="0"/>
              <a:t>memory </a:t>
            </a:r>
            <a:r>
              <a:rPr lang="en-US" dirty="0" smtClean="0"/>
              <a:t>bandwidth limited</a:t>
            </a:r>
          </a:p>
          <a:p>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SWIM</a:t>
            </a:r>
            <a:endParaRPr lang="en-US" dirty="0"/>
          </a:p>
        </p:txBody>
      </p:sp>
      <p:pic>
        <p:nvPicPr>
          <p:cNvPr id="25601" name="Chart 2"/>
          <p:cNvPicPr>
            <a:picLocks noChangeArrowheads="1"/>
          </p:cNvPicPr>
          <p:nvPr/>
        </p:nvPicPr>
        <p:blipFill>
          <a:blip r:embed="rId2" cstate="print"/>
          <a:srcRect/>
          <a:stretch>
            <a:fillRect/>
          </a:stretch>
        </p:blipFill>
        <p:spPr bwMode="auto">
          <a:xfrm>
            <a:off x="838200" y="1295400"/>
            <a:ext cx="7924800" cy="53340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707921"/>
            <a:ext cx="8456161" cy="264687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n-US" sz="1600" dirty="0" smtClean="0">
                <a:solidFill>
                  <a:schemeClr val="bg1"/>
                </a:solidFill>
                <a:latin typeface="Courier New" pitchFamily="49" charset="0"/>
                <a:cs typeface="Courier New" pitchFamily="49" charset="0"/>
              </a:rPr>
              <a:t>!$OMP PARALLEL DO</a:t>
            </a:r>
          </a:p>
          <a:p>
            <a:r>
              <a:rPr lang="en-US" sz="1600" dirty="0" smtClean="0">
                <a:solidFill>
                  <a:schemeClr val="bg1"/>
                </a:solidFill>
                <a:latin typeface="Courier New" pitchFamily="49" charset="0"/>
                <a:cs typeface="Courier New" pitchFamily="49" charset="0"/>
              </a:rPr>
              <a:t>      DO 100 J=1,N</a:t>
            </a:r>
          </a:p>
          <a:p>
            <a:r>
              <a:rPr lang="en-US" sz="1600" dirty="0" smtClean="0">
                <a:solidFill>
                  <a:schemeClr val="bg1"/>
                </a:solidFill>
                <a:latin typeface="Courier New" pitchFamily="49" charset="0"/>
                <a:cs typeface="Courier New" pitchFamily="49" charset="0"/>
              </a:rPr>
              <a:t>      DO 100 I=1,M</a:t>
            </a:r>
          </a:p>
          <a:p>
            <a:r>
              <a:rPr lang="en-US" sz="1600" dirty="0" smtClean="0">
                <a:solidFill>
                  <a:schemeClr val="bg1"/>
                </a:solidFill>
                <a:latin typeface="Courier New" pitchFamily="49" charset="0"/>
                <a:cs typeface="Courier New" pitchFamily="49" charset="0"/>
              </a:rPr>
              <a:t>      CU(I+1,J) = .5D0*(P(I+1,J)+P(I,J))*U(I+1,J)</a:t>
            </a:r>
          </a:p>
          <a:p>
            <a:r>
              <a:rPr lang="en-US" sz="1600" dirty="0" smtClean="0">
                <a:solidFill>
                  <a:schemeClr val="bg1"/>
                </a:solidFill>
                <a:latin typeface="Courier New" pitchFamily="49" charset="0"/>
                <a:cs typeface="Courier New" pitchFamily="49" charset="0"/>
              </a:rPr>
              <a:t>      CV(I,J+1) = .5D0*(P(I,J+1)+P(I,J))*V(I,J+1)</a:t>
            </a:r>
          </a:p>
          <a:p>
            <a:r>
              <a:rPr lang="en-US" sz="1600" dirty="0" smtClean="0">
                <a:solidFill>
                  <a:schemeClr val="bg1"/>
                </a:solidFill>
                <a:latin typeface="Courier New" pitchFamily="49" charset="0"/>
                <a:cs typeface="Courier New" pitchFamily="49" charset="0"/>
              </a:rPr>
              <a:t>      Z(I+1,J+1) = (FSDX*(V(I+1,J+1)-V(I,J+1))-FSDY*(U(I+1,J+1)</a:t>
            </a:r>
          </a:p>
          <a:p>
            <a:r>
              <a:rPr lang="en-US" sz="1600" dirty="0" smtClean="0">
                <a:solidFill>
                  <a:schemeClr val="bg1"/>
                </a:solidFill>
                <a:latin typeface="Courier New" pitchFamily="49" charset="0"/>
                <a:cs typeface="Courier New" pitchFamily="49" charset="0"/>
              </a:rPr>
              <a:t>     1          -U(I+1,J)))/(P(I,J)+P(I+1,J)+P(I+1,J+1)+P(I,J+1))</a:t>
            </a:r>
          </a:p>
          <a:p>
            <a:r>
              <a:rPr lang="en-US" sz="1600" dirty="0" smtClean="0">
                <a:solidFill>
                  <a:schemeClr val="bg1"/>
                </a:solidFill>
                <a:latin typeface="Courier New" pitchFamily="49" charset="0"/>
                <a:cs typeface="Courier New" pitchFamily="49" charset="0"/>
              </a:rPr>
              <a:t>      H(I,J) = P(I,J)+.25D0*(U(I+1,J)*U(I+1,J)+U(I,J)*U(I,J)</a:t>
            </a:r>
          </a:p>
          <a:p>
            <a:r>
              <a:rPr lang="en-US" sz="1600" dirty="0" smtClean="0">
                <a:solidFill>
                  <a:schemeClr val="bg1"/>
                </a:solidFill>
                <a:latin typeface="Courier New" pitchFamily="49" charset="0"/>
                <a:cs typeface="Courier New" pitchFamily="49" charset="0"/>
              </a:rPr>
              <a:t>     1               +V(I,J+1)*V(I,J+1)+V(I,J)*V(I,J))</a:t>
            </a:r>
          </a:p>
          <a:p>
            <a:r>
              <a:rPr lang="en-US" sz="1600" dirty="0" smtClean="0">
                <a:solidFill>
                  <a:schemeClr val="bg1"/>
                </a:solidFill>
                <a:latin typeface="Courier New" pitchFamily="49" charset="0"/>
                <a:cs typeface="Courier New" pitchFamily="49" charset="0"/>
              </a:rPr>
              <a:t>  100 CONTINUE</a:t>
            </a:r>
            <a:endParaRPr lang="en-US" sz="1600" dirty="0">
              <a:solidFill>
                <a:schemeClr val="bg1"/>
              </a:solidFill>
              <a:latin typeface="Courier New" pitchFamily="49" charset="0"/>
              <a:cs typeface="Courier New" pitchFamily="49" charset="0"/>
            </a:endParaRPr>
          </a:p>
        </p:txBody>
      </p:sp>
      <p:sp>
        <p:nvSpPr>
          <p:cNvPr id="3" name="Title 2"/>
          <p:cNvSpPr>
            <a:spLocks noGrp="1"/>
          </p:cNvSpPr>
          <p:nvPr>
            <p:ph type="title"/>
          </p:nvPr>
        </p:nvSpPr>
        <p:spPr/>
        <p:txBody>
          <a:bodyPr/>
          <a:lstStyle/>
          <a:p>
            <a:r>
              <a:rPr lang="en-US" dirty="0" smtClean="0"/>
              <a:t>Major OMP Loop in SWIM</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Some Craypat Statistics</a:t>
            </a:r>
            <a:endParaRPr lang="en-US" dirty="0"/>
          </a:p>
        </p:txBody>
      </p:sp>
      <p:sp>
        <p:nvSpPr>
          <p:cNvPr id="5" name="TextBox 4"/>
          <p:cNvSpPr txBox="1"/>
          <p:nvPr/>
        </p:nvSpPr>
        <p:spPr>
          <a:xfrm>
            <a:off x="304800" y="1143000"/>
            <a:ext cx="8246809" cy="4801314"/>
          </a:xfrm>
          <a:prstGeom prst="rect">
            <a:avLst/>
          </a:prstGeom>
          <a:noFill/>
        </p:spPr>
        <p:txBody>
          <a:bodyPr wrap="none" rtlCol="0">
            <a:spAutoFit/>
          </a:bodyPr>
          <a:lstStyle/>
          <a:p>
            <a:r>
              <a:rPr lang="en-US" b="1" dirty="0" smtClean="0">
                <a:solidFill>
                  <a:schemeClr val="bg1"/>
                </a:solidFill>
              </a:rPr>
              <a:t>  Time%</a:t>
            </a:r>
            <a:r>
              <a:rPr lang="en-US" dirty="0" smtClean="0">
                <a:solidFill>
                  <a:schemeClr val="bg1"/>
                </a:solidFill>
              </a:rPr>
              <a:t>	 20.5%</a:t>
            </a:r>
          </a:p>
          <a:p>
            <a:r>
              <a:rPr lang="en-US" dirty="0" smtClean="0">
                <a:solidFill>
                  <a:schemeClr val="bg1"/>
                </a:solidFill>
              </a:rPr>
              <a:t>  </a:t>
            </a:r>
            <a:r>
              <a:rPr lang="en-US" b="1" dirty="0" smtClean="0">
                <a:solidFill>
                  <a:schemeClr val="bg1"/>
                </a:solidFill>
              </a:rPr>
              <a:t>Time</a:t>
            </a:r>
            <a:r>
              <a:rPr lang="en-US" dirty="0" smtClean="0">
                <a:solidFill>
                  <a:schemeClr val="bg1"/>
                </a:solidFill>
              </a:rPr>
              <a:t>		18.120602</a:t>
            </a:r>
          </a:p>
          <a:p>
            <a:r>
              <a:rPr lang="en-US" dirty="0" smtClean="0">
                <a:solidFill>
                  <a:schemeClr val="bg1"/>
                </a:solidFill>
              </a:rPr>
              <a:t>  </a:t>
            </a:r>
            <a:r>
              <a:rPr lang="en-US" b="1" dirty="0" smtClean="0">
                <a:solidFill>
                  <a:schemeClr val="bg1"/>
                </a:solidFill>
              </a:rPr>
              <a:t>Calls</a:t>
            </a:r>
            <a:r>
              <a:rPr lang="en-US" dirty="0" smtClean="0">
                <a:solidFill>
                  <a:schemeClr val="bg1"/>
                </a:solidFill>
              </a:rPr>
              <a:t>		120</a:t>
            </a:r>
          </a:p>
          <a:p>
            <a:r>
              <a:rPr lang="en-US" dirty="0" smtClean="0">
                <a:solidFill>
                  <a:schemeClr val="bg1"/>
                </a:solidFill>
              </a:rPr>
              <a:t> </a:t>
            </a:r>
            <a:r>
              <a:rPr lang="en-US" b="1" dirty="0" smtClean="0">
                <a:solidFill>
                  <a:schemeClr val="bg1"/>
                </a:solidFill>
              </a:rPr>
              <a:t> PAPI_L1_DCM</a:t>
            </a:r>
            <a:r>
              <a:rPr lang="en-US" dirty="0" smtClean="0">
                <a:solidFill>
                  <a:schemeClr val="bg1"/>
                </a:solidFill>
              </a:rPr>
              <a:t>	 232.754M/sec   4175600353 misses</a:t>
            </a:r>
          </a:p>
          <a:p>
            <a:r>
              <a:rPr lang="en-US" dirty="0" smtClean="0">
                <a:solidFill>
                  <a:schemeClr val="bg1"/>
                </a:solidFill>
              </a:rPr>
              <a:t>  </a:t>
            </a:r>
            <a:r>
              <a:rPr lang="en-US" b="1" dirty="0" smtClean="0">
                <a:solidFill>
                  <a:schemeClr val="bg1"/>
                </a:solidFill>
              </a:rPr>
              <a:t>PAPI_TLB_DM</a:t>
            </a:r>
            <a:r>
              <a:rPr lang="en-US" dirty="0" smtClean="0">
                <a:solidFill>
                  <a:schemeClr val="bg1"/>
                </a:solidFill>
              </a:rPr>
              <a:t>	1.334M/sec     23925543 misses</a:t>
            </a:r>
          </a:p>
          <a:p>
            <a:r>
              <a:rPr lang="en-US" dirty="0" smtClean="0">
                <a:solidFill>
                  <a:schemeClr val="bg1"/>
                </a:solidFill>
              </a:rPr>
              <a:t> </a:t>
            </a:r>
            <a:r>
              <a:rPr lang="en-US" b="1" dirty="0" smtClean="0">
                <a:solidFill>
                  <a:schemeClr val="bg1"/>
                </a:solidFill>
              </a:rPr>
              <a:t> PAPI_L1_DCA </a:t>
            </a:r>
            <a:r>
              <a:rPr lang="en-US" dirty="0" smtClean="0">
                <a:solidFill>
                  <a:schemeClr val="bg1"/>
                </a:solidFill>
              </a:rPr>
              <a:t>            871.323M/sec  15631527182 refs</a:t>
            </a:r>
          </a:p>
          <a:p>
            <a:r>
              <a:rPr lang="en-US" b="1" dirty="0" smtClean="0">
                <a:solidFill>
                  <a:schemeClr val="bg1"/>
                </a:solidFill>
              </a:rPr>
              <a:t>  PAPI_FP_OPS</a:t>
            </a:r>
            <a:r>
              <a:rPr lang="en-US" dirty="0" smtClean="0">
                <a:solidFill>
                  <a:schemeClr val="bg1"/>
                </a:solidFill>
              </a:rPr>
              <a:t>            1932.840M/sec  34675154640 ops</a:t>
            </a:r>
          </a:p>
          <a:p>
            <a:r>
              <a:rPr lang="en-US" b="1" dirty="0" smtClean="0">
                <a:solidFill>
                  <a:schemeClr val="bg1"/>
                </a:solidFill>
              </a:rPr>
              <a:t>  User time (approx) </a:t>
            </a:r>
            <a:r>
              <a:rPr lang="en-US" dirty="0" smtClean="0">
                <a:solidFill>
                  <a:schemeClr val="bg1"/>
                </a:solidFill>
              </a:rPr>
              <a:t>      17.940 </a:t>
            </a:r>
            <a:r>
              <a:rPr lang="en-US" dirty="0" err="1" smtClean="0">
                <a:solidFill>
                  <a:schemeClr val="bg1"/>
                </a:solidFill>
              </a:rPr>
              <a:t>secs</a:t>
            </a:r>
            <a:r>
              <a:rPr lang="en-US" dirty="0" smtClean="0">
                <a:solidFill>
                  <a:schemeClr val="bg1"/>
                </a:solidFill>
              </a:rPr>
              <a:t>  41262000000 cycles   99.0%Time</a:t>
            </a:r>
          </a:p>
          <a:p>
            <a:r>
              <a:rPr lang="en-US" b="1" dirty="0" smtClean="0">
                <a:solidFill>
                  <a:schemeClr val="bg1"/>
                </a:solidFill>
              </a:rPr>
              <a:t>  Average Time per Call</a:t>
            </a:r>
            <a:r>
              <a:rPr lang="en-US" dirty="0" smtClean="0">
                <a:solidFill>
                  <a:schemeClr val="bg1"/>
                </a:solidFill>
              </a:rPr>
              <a:t>		 0.151005 sec</a:t>
            </a:r>
          </a:p>
          <a:p>
            <a:r>
              <a:rPr lang="en-US" b="1" dirty="0" smtClean="0">
                <a:solidFill>
                  <a:schemeClr val="bg1"/>
                </a:solidFill>
              </a:rPr>
              <a:t>  </a:t>
            </a:r>
            <a:r>
              <a:rPr lang="en-US" b="1" dirty="0" err="1" smtClean="0">
                <a:solidFill>
                  <a:schemeClr val="bg1"/>
                </a:solidFill>
              </a:rPr>
              <a:t>CrayPat</a:t>
            </a:r>
            <a:r>
              <a:rPr lang="en-US" b="1" dirty="0" smtClean="0">
                <a:solidFill>
                  <a:schemeClr val="bg1"/>
                </a:solidFill>
              </a:rPr>
              <a:t> Overhead : Time</a:t>
            </a:r>
            <a:r>
              <a:rPr lang="en-US" dirty="0" smtClean="0">
                <a:solidFill>
                  <a:schemeClr val="bg1"/>
                </a:solidFill>
              </a:rPr>
              <a:t>    0.0%</a:t>
            </a:r>
          </a:p>
          <a:p>
            <a:r>
              <a:rPr lang="en-US" b="1" dirty="0" smtClean="0">
                <a:solidFill>
                  <a:schemeClr val="bg1"/>
                </a:solidFill>
              </a:rPr>
              <a:t>  HW FP Ops / User time</a:t>
            </a:r>
            <a:r>
              <a:rPr lang="en-US" dirty="0" smtClean="0">
                <a:solidFill>
                  <a:schemeClr val="bg1"/>
                </a:solidFill>
              </a:rPr>
              <a:t>  1932.840M/sec  34675154640 ops  21.0%peak(DP)</a:t>
            </a:r>
          </a:p>
          <a:p>
            <a:r>
              <a:rPr lang="en-US" b="1" dirty="0" smtClean="0">
                <a:solidFill>
                  <a:schemeClr val="bg1"/>
                </a:solidFill>
              </a:rPr>
              <a:t>  HW FP Ops / WCT </a:t>
            </a:r>
            <a:r>
              <a:rPr lang="en-US" dirty="0" smtClean="0">
                <a:solidFill>
                  <a:schemeClr val="bg1"/>
                </a:solidFill>
              </a:rPr>
              <a:t>       1913.576M/sec</a:t>
            </a:r>
          </a:p>
          <a:p>
            <a:r>
              <a:rPr lang="en-US" b="1" dirty="0" smtClean="0">
                <a:solidFill>
                  <a:schemeClr val="bg1"/>
                </a:solidFill>
              </a:rPr>
              <a:t>  Computational intensity</a:t>
            </a:r>
            <a:r>
              <a:rPr lang="en-US" dirty="0" smtClean="0">
                <a:solidFill>
                  <a:schemeClr val="bg1"/>
                </a:solidFill>
              </a:rPr>
              <a:t>    0.84 ops/cycle    2.22 ops/ref</a:t>
            </a:r>
          </a:p>
          <a:p>
            <a:r>
              <a:rPr lang="en-US" b="1" dirty="0" smtClean="0">
                <a:solidFill>
                  <a:schemeClr val="bg1"/>
                </a:solidFill>
              </a:rPr>
              <a:t>  MFLOPS (aggregate) </a:t>
            </a:r>
            <a:r>
              <a:rPr lang="en-US" dirty="0" smtClean="0">
                <a:solidFill>
                  <a:schemeClr val="bg1"/>
                </a:solidFill>
              </a:rPr>
              <a:t>     1932.84M/sec</a:t>
            </a:r>
          </a:p>
          <a:p>
            <a:r>
              <a:rPr lang="en-US" b="1" dirty="0" smtClean="0">
                <a:solidFill>
                  <a:schemeClr val="bg1"/>
                </a:solidFill>
              </a:rPr>
              <a:t>  TLB utilization </a:t>
            </a:r>
            <a:r>
              <a:rPr lang="en-US" dirty="0" smtClean="0">
                <a:solidFill>
                  <a:schemeClr val="bg1"/>
                </a:solidFill>
              </a:rPr>
              <a:t>         653.34 refs/miss   1.276 </a:t>
            </a:r>
            <a:r>
              <a:rPr lang="en-US" dirty="0" err="1" smtClean="0">
                <a:solidFill>
                  <a:schemeClr val="bg1"/>
                </a:solidFill>
              </a:rPr>
              <a:t>avg</a:t>
            </a:r>
            <a:r>
              <a:rPr lang="en-US" dirty="0" smtClean="0">
                <a:solidFill>
                  <a:schemeClr val="bg1"/>
                </a:solidFill>
              </a:rPr>
              <a:t> uses</a:t>
            </a:r>
          </a:p>
          <a:p>
            <a:r>
              <a:rPr lang="en-US" b="1" dirty="0" smtClean="0">
                <a:solidFill>
                  <a:schemeClr val="bg1"/>
                </a:solidFill>
              </a:rPr>
              <a:t>  D1 cache </a:t>
            </a:r>
            <a:r>
              <a:rPr lang="en-US" b="1" dirty="0" err="1" smtClean="0">
                <a:solidFill>
                  <a:schemeClr val="bg1"/>
                </a:solidFill>
              </a:rPr>
              <a:t>hit,miss</a:t>
            </a:r>
            <a:r>
              <a:rPr lang="en-US" b="1" dirty="0" smtClean="0">
                <a:solidFill>
                  <a:schemeClr val="bg1"/>
                </a:solidFill>
              </a:rPr>
              <a:t> ratios</a:t>
            </a:r>
            <a:r>
              <a:rPr lang="en-US" dirty="0" smtClean="0">
                <a:solidFill>
                  <a:schemeClr val="bg1"/>
                </a:solidFill>
              </a:rPr>
              <a:t>  73.3% hits        26.7% misses</a:t>
            </a:r>
          </a:p>
          <a:p>
            <a:r>
              <a:rPr lang="en-US" b="1" dirty="0" smtClean="0">
                <a:solidFill>
                  <a:schemeClr val="bg1"/>
                </a:solidFill>
              </a:rPr>
              <a:t>  D1 cache utilization (M)</a:t>
            </a:r>
            <a:r>
              <a:rPr lang="en-US" dirty="0" smtClean="0">
                <a:solidFill>
                  <a:schemeClr val="bg1"/>
                </a:solidFill>
              </a:rPr>
              <a:t>   3.74 refs/miss   0.468 </a:t>
            </a:r>
            <a:r>
              <a:rPr lang="en-US" dirty="0" err="1" smtClean="0">
                <a:solidFill>
                  <a:schemeClr val="bg1"/>
                </a:solidFill>
              </a:rPr>
              <a:t>avg</a:t>
            </a:r>
            <a:r>
              <a:rPr lang="en-US" dirty="0" smtClean="0">
                <a:solidFill>
                  <a:schemeClr val="bg1"/>
                </a:solidFill>
              </a:rPr>
              <a:t> uses</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is dependent upon cache utilization</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16</a:t>
            </a:fld>
            <a:endParaRPr lang="en-US" dirty="0"/>
          </a:p>
        </p:txBody>
      </p:sp>
      <p:graphicFrame>
        <p:nvGraphicFramePr>
          <p:cNvPr id="6" name="Table 5"/>
          <p:cNvGraphicFramePr>
            <a:graphicFrameLocks noGrp="1"/>
          </p:cNvGraphicFramePr>
          <p:nvPr/>
        </p:nvGraphicFramePr>
        <p:xfrm>
          <a:off x="1524000" y="1676400"/>
          <a:ext cx="5562600" cy="4404361"/>
        </p:xfrm>
        <a:graphic>
          <a:graphicData uri="http://schemas.openxmlformats.org/drawingml/2006/table">
            <a:tbl>
              <a:tblPr/>
              <a:tblGrid>
                <a:gridCol w="1358430"/>
                <a:gridCol w="1381070"/>
                <a:gridCol w="1381070"/>
                <a:gridCol w="1442030"/>
              </a:tblGrid>
              <a:tr h="1468120">
                <a:tc>
                  <a:txBody>
                    <a:bodyPr/>
                    <a:lstStyle/>
                    <a:p>
                      <a:endParaRPr lang="en-US" sz="1100" dirty="0">
                        <a:solidFill>
                          <a:schemeClr val="bg1"/>
                        </a:solidFill>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200000"/>
                        </a:lnSpc>
                        <a:spcBef>
                          <a:spcPts val="0"/>
                        </a:spcBef>
                        <a:spcAft>
                          <a:spcPts val="0"/>
                        </a:spcAft>
                      </a:pPr>
                      <a:r>
                        <a:rPr lang="en-US" sz="1800">
                          <a:solidFill>
                            <a:srgbClr val="000000"/>
                          </a:solidFill>
                          <a:latin typeface="Calibri"/>
                          <a:ea typeface="Times New Roman"/>
                          <a:cs typeface="Times New Roman"/>
                        </a:rPr>
                        <a:t>Level 1 Hits Ratio</a:t>
                      </a:r>
                      <a:endParaRPr lang="en-US" sz="20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0"/>
                        </a:spcAft>
                      </a:pPr>
                      <a:r>
                        <a:rPr lang="en-US" sz="1800" dirty="0" smtClean="0">
                          <a:solidFill>
                            <a:srgbClr val="000000"/>
                          </a:solidFill>
                          <a:latin typeface="Calibri"/>
                          <a:ea typeface="Times New Roman"/>
                          <a:cs typeface="Times New Roman"/>
                        </a:rPr>
                        <a:t>Speed</a:t>
                      </a:r>
                      <a:r>
                        <a:rPr lang="en-US" sz="1800" baseline="0" dirty="0" smtClean="0">
                          <a:solidFill>
                            <a:srgbClr val="000000"/>
                          </a:solidFill>
                          <a:latin typeface="Calibri"/>
                          <a:ea typeface="Times New Roman"/>
                          <a:cs typeface="Times New Roman"/>
                        </a:rPr>
                        <a:t> up on </a:t>
                      </a:r>
                      <a:r>
                        <a:rPr lang="en-US" sz="1800" dirty="0" smtClean="0">
                          <a:solidFill>
                            <a:srgbClr val="000000"/>
                          </a:solidFill>
                          <a:latin typeface="Calibri"/>
                          <a:ea typeface="Times New Roman"/>
                          <a:cs typeface="Times New Roman"/>
                        </a:rPr>
                        <a:t>4 threads</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0"/>
                        </a:spcAft>
                      </a:pPr>
                      <a:r>
                        <a:rPr lang="en-US" sz="1800" dirty="0" smtClean="0">
                          <a:solidFill>
                            <a:srgbClr val="000000"/>
                          </a:solidFill>
                          <a:latin typeface="Calibri"/>
                          <a:ea typeface="Times New Roman"/>
                          <a:cs typeface="Times New Roman"/>
                        </a:rPr>
                        <a:t>Speed</a:t>
                      </a:r>
                      <a:r>
                        <a:rPr lang="en-US" sz="1800" baseline="0" dirty="0" smtClean="0">
                          <a:solidFill>
                            <a:srgbClr val="000000"/>
                          </a:solidFill>
                          <a:latin typeface="Calibri"/>
                          <a:ea typeface="Times New Roman"/>
                          <a:cs typeface="Times New Roman"/>
                        </a:rPr>
                        <a:t> up o </a:t>
                      </a:r>
                      <a:r>
                        <a:rPr lang="en-US" sz="1800" dirty="0" smtClean="0">
                          <a:solidFill>
                            <a:srgbClr val="000000"/>
                          </a:solidFill>
                          <a:latin typeface="Calibri"/>
                          <a:ea typeface="Times New Roman"/>
                          <a:cs typeface="Times New Roman"/>
                        </a:rPr>
                        <a:t>8   threads</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8747">
                <a:tc>
                  <a:txBody>
                    <a:bodyPr/>
                    <a:lstStyle/>
                    <a:p>
                      <a:r>
                        <a:rPr lang="en-US" sz="3200" dirty="0" smtClean="0">
                          <a:solidFill>
                            <a:schemeClr val="bg1"/>
                          </a:solidFill>
                          <a:latin typeface="Calibri"/>
                          <a:ea typeface="Times New Roman"/>
                          <a:cs typeface="Times New Roman"/>
                        </a:rPr>
                        <a:t>CALC1</a:t>
                      </a:r>
                      <a:endParaRPr lang="en-US" sz="3200" dirty="0">
                        <a:solidFill>
                          <a:schemeClr val="bg1"/>
                        </a:solidFill>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200000"/>
                        </a:lnSpc>
                        <a:spcBef>
                          <a:spcPts val="0"/>
                        </a:spcBef>
                        <a:spcAft>
                          <a:spcPts val="0"/>
                        </a:spcAft>
                      </a:pPr>
                      <a:r>
                        <a:rPr lang="en-US" sz="1800" dirty="0">
                          <a:solidFill>
                            <a:srgbClr val="000000"/>
                          </a:solidFill>
                          <a:latin typeface="Calibri"/>
                          <a:ea typeface="Times New Roman"/>
                          <a:cs typeface="Times New Roman"/>
                        </a:rPr>
                        <a:t>91.00%</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200000"/>
                        </a:lnSpc>
                        <a:spcBef>
                          <a:spcPts val="0"/>
                        </a:spcBef>
                        <a:spcAft>
                          <a:spcPts val="0"/>
                        </a:spcAft>
                      </a:pPr>
                      <a:r>
                        <a:rPr lang="en-US" sz="1800" dirty="0">
                          <a:solidFill>
                            <a:srgbClr val="000000"/>
                          </a:solidFill>
                          <a:latin typeface="Calibri"/>
                          <a:ea typeface="Times New Roman"/>
                          <a:cs typeface="Times New Roman"/>
                        </a:rPr>
                        <a:t>1.209954</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200000"/>
                        </a:lnSpc>
                        <a:spcBef>
                          <a:spcPts val="0"/>
                        </a:spcBef>
                        <a:spcAft>
                          <a:spcPts val="0"/>
                        </a:spcAft>
                      </a:pPr>
                      <a:r>
                        <a:rPr lang="en-US" sz="1800" dirty="0">
                          <a:solidFill>
                            <a:srgbClr val="000000"/>
                          </a:solidFill>
                          <a:latin typeface="Calibri"/>
                          <a:ea typeface="Times New Roman"/>
                          <a:cs typeface="Times New Roman"/>
                        </a:rPr>
                        <a:t>2.434201</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978747">
                <a:tc>
                  <a:txBody>
                    <a:bodyPr/>
                    <a:lstStyle/>
                    <a:p>
                      <a:r>
                        <a:rPr lang="en-US" sz="3200" dirty="0" smtClean="0">
                          <a:solidFill>
                            <a:schemeClr val="bg1"/>
                          </a:solidFill>
                          <a:latin typeface="Calibri"/>
                          <a:ea typeface="Times New Roman"/>
                          <a:cs typeface="Times New Roman"/>
                        </a:rPr>
                        <a:t>CALC2</a:t>
                      </a:r>
                      <a:endParaRPr lang="en-US" sz="3200" dirty="0">
                        <a:solidFill>
                          <a:schemeClr val="bg1"/>
                        </a:solidFill>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200000"/>
                        </a:lnSpc>
                        <a:spcBef>
                          <a:spcPts val="0"/>
                        </a:spcBef>
                        <a:spcAft>
                          <a:spcPts val="0"/>
                        </a:spcAft>
                      </a:pPr>
                      <a:r>
                        <a:rPr lang="en-US" sz="1800" dirty="0" smtClean="0">
                          <a:solidFill>
                            <a:srgbClr val="000000"/>
                          </a:solidFill>
                          <a:latin typeface="Calibri"/>
                          <a:ea typeface="Times New Roman"/>
                          <a:cs typeface="Times New Roman"/>
                        </a:rPr>
                        <a:t>93.40%</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200000"/>
                        </a:lnSpc>
                        <a:spcBef>
                          <a:spcPts val="0"/>
                        </a:spcBef>
                        <a:spcAft>
                          <a:spcPts val="0"/>
                        </a:spcAft>
                      </a:pPr>
                      <a:r>
                        <a:rPr lang="en-US" sz="1800">
                          <a:solidFill>
                            <a:srgbClr val="000000"/>
                          </a:solidFill>
                          <a:latin typeface="Calibri"/>
                          <a:ea typeface="Times New Roman"/>
                          <a:cs typeface="Times New Roman"/>
                        </a:rPr>
                        <a:t>1.662905</a:t>
                      </a:r>
                      <a:endParaRPr lang="en-US" sz="20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200000"/>
                        </a:lnSpc>
                        <a:spcBef>
                          <a:spcPts val="0"/>
                        </a:spcBef>
                        <a:spcAft>
                          <a:spcPts val="0"/>
                        </a:spcAft>
                      </a:pPr>
                      <a:r>
                        <a:rPr lang="en-US" sz="1800">
                          <a:solidFill>
                            <a:srgbClr val="000000"/>
                          </a:solidFill>
                          <a:latin typeface="Calibri"/>
                          <a:ea typeface="Times New Roman"/>
                          <a:cs typeface="Times New Roman"/>
                        </a:rPr>
                        <a:t>3.308106</a:t>
                      </a:r>
                      <a:endParaRPr lang="en-US" sz="20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78747">
                <a:tc>
                  <a:txBody>
                    <a:bodyPr/>
                    <a:lstStyle/>
                    <a:p>
                      <a:r>
                        <a:rPr lang="en-US" sz="3200" dirty="0" smtClean="0">
                          <a:solidFill>
                            <a:schemeClr val="bg1"/>
                          </a:solidFill>
                          <a:latin typeface="Calibri"/>
                          <a:ea typeface="Times New Roman"/>
                          <a:cs typeface="Times New Roman"/>
                        </a:rPr>
                        <a:t>CALC3</a:t>
                      </a:r>
                      <a:endParaRPr lang="en-US" sz="3200" dirty="0">
                        <a:solidFill>
                          <a:schemeClr val="bg1"/>
                        </a:solidFill>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r">
                        <a:lnSpc>
                          <a:spcPct val="200000"/>
                        </a:lnSpc>
                        <a:spcBef>
                          <a:spcPts val="0"/>
                        </a:spcBef>
                        <a:spcAft>
                          <a:spcPts val="0"/>
                        </a:spcAft>
                      </a:pPr>
                      <a:r>
                        <a:rPr lang="en-US" sz="1800">
                          <a:solidFill>
                            <a:srgbClr val="000000"/>
                          </a:solidFill>
                          <a:latin typeface="Calibri"/>
                          <a:ea typeface="Times New Roman"/>
                          <a:cs typeface="Times New Roman"/>
                        </a:rPr>
                        <a:t>90.30%</a:t>
                      </a:r>
                      <a:endParaRPr lang="en-US" sz="20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0"/>
                        </a:spcAft>
                      </a:pPr>
                      <a:r>
                        <a:rPr lang="en-US" sz="1800">
                          <a:solidFill>
                            <a:srgbClr val="000000"/>
                          </a:solidFill>
                          <a:latin typeface="Calibri"/>
                          <a:ea typeface="Times New Roman"/>
                          <a:cs typeface="Times New Roman"/>
                        </a:rPr>
                        <a:t>1.268123</a:t>
                      </a:r>
                      <a:endParaRPr lang="en-US" sz="20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0"/>
                        </a:spcAft>
                      </a:pPr>
                      <a:r>
                        <a:rPr lang="en-US" sz="1800" dirty="0">
                          <a:solidFill>
                            <a:srgbClr val="000000"/>
                          </a:solidFill>
                          <a:latin typeface="Calibri"/>
                          <a:ea typeface="Times New Roman"/>
                          <a:cs typeface="Times New Roman"/>
                        </a:rPr>
                        <a:t>2.529215</a:t>
                      </a:r>
                      <a:endParaRPr lang="en-US" sz="20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–cc when using OpenMP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17</a:t>
            </a:fld>
            <a:endParaRPr lang="en-US" dirty="0"/>
          </a:p>
        </p:txBody>
      </p:sp>
      <p:pic>
        <p:nvPicPr>
          <p:cNvPr id="55298" name="Picture 2"/>
          <p:cNvPicPr>
            <a:picLocks noChangeAspect="1" noChangeArrowheads="1"/>
          </p:cNvPicPr>
          <p:nvPr/>
        </p:nvPicPr>
        <p:blipFill>
          <a:blip r:embed="rId2" cstate="print"/>
          <a:srcRect/>
          <a:stretch>
            <a:fillRect/>
          </a:stretch>
        </p:blipFill>
        <p:spPr bwMode="auto">
          <a:xfrm>
            <a:off x="228600" y="1066800"/>
            <a:ext cx="8754568" cy="5272088"/>
          </a:xfrm>
          <a:prstGeom prst="rect">
            <a:avLst/>
          </a:prstGeom>
          <a:noFill/>
          <a:ln w="9525">
            <a:noFill/>
            <a:miter lim="800000"/>
            <a:headEnd/>
            <a:tailEnd/>
          </a:ln>
          <a:effectLst/>
        </p:spPr>
      </p:pic>
      <p:cxnSp>
        <p:nvCxnSpPr>
          <p:cNvPr id="9" name="Straight Arrow Connector 8"/>
          <p:cNvCxnSpPr/>
          <p:nvPr/>
        </p:nvCxnSpPr>
        <p:spPr>
          <a:xfrm flipV="1">
            <a:off x="2057400" y="3810000"/>
            <a:ext cx="762000" cy="4572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2743200" y="2362200"/>
            <a:ext cx="1066800" cy="5334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810000" y="2209800"/>
            <a:ext cx="1826141" cy="369332"/>
          </a:xfrm>
          <a:prstGeom prst="rect">
            <a:avLst/>
          </a:prstGeom>
          <a:noFill/>
        </p:spPr>
        <p:txBody>
          <a:bodyPr wrap="none" rtlCol="0">
            <a:spAutoFit/>
          </a:bodyPr>
          <a:lstStyle/>
          <a:p>
            <a:r>
              <a:rPr lang="en-US" dirty="0" err="1" smtClean="0">
                <a:solidFill>
                  <a:schemeClr val="bg1"/>
                </a:solidFill>
              </a:rPr>
              <a:t>aprun</a:t>
            </a:r>
            <a:r>
              <a:rPr lang="en-US" dirty="0" smtClean="0">
                <a:solidFill>
                  <a:schemeClr val="bg1"/>
                </a:solidFill>
              </a:rPr>
              <a:t> –n 1 –d 4</a:t>
            </a:r>
            <a:endParaRPr lang="en-US" dirty="0">
              <a:solidFill>
                <a:schemeClr val="bg1"/>
              </a:solidFill>
            </a:endParaRPr>
          </a:p>
        </p:txBody>
      </p:sp>
      <p:sp>
        <p:nvSpPr>
          <p:cNvPr id="16" name="TextBox 15"/>
          <p:cNvSpPr txBox="1"/>
          <p:nvPr/>
        </p:nvSpPr>
        <p:spPr>
          <a:xfrm>
            <a:off x="1600200" y="4267200"/>
            <a:ext cx="2993127" cy="369332"/>
          </a:xfrm>
          <a:prstGeom prst="rect">
            <a:avLst/>
          </a:prstGeom>
          <a:noFill/>
        </p:spPr>
        <p:txBody>
          <a:bodyPr wrap="none" rtlCol="0">
            <a:spAutoFit/>
          </a:bodyPr>
          <a:lstStyle/>
          <a:p>
            <a:r>
              <a:rPr lang="en-US" dirty="0" err="1" smtClean="0">
                <a:solidFill>
                  <a:schemeClr val="bg1"/>
                </a:solidFill>
              </a:rPr>
              <a:t>aprun</a:t>
            </a:r>
            <a:r>
              <a:rPr lang="en-US" dirty="0" smtClean="0">
                <a:solidFill>
                  <a:schemeClr val="bg1"/>
                </a:solidFill>
              </a:rPr>
              <a:t> –n 1 –d 4 –cc 0,1,6,7</a:t>
            </a:r>
            <a:endParaRPr lang="en-US" dirty="0">
              <a:solidFill>
                <a:schemeClr val="bg1"/>
              </a:solidFill>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XT Hardware Node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dirty="0"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18</a:t>
            </a:fld>
            <a:endParaRPr lang="en-US" dirty="0"/>
          </a:p>
        </p:txBody>
      </p:sp>
      <p:sp>
        <p:nvSpPr>
          <p:cNvPr id="8" name="Rectangle 7"/>
          <p:cNvSpPr/>
          <p:nvPr/>
        </p:nvSpPr>
        <p:spPr>
          <a:xfrm>
            <a:off x="1676400" y="1447800"/>
            <a:ext cx="2971800"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3"/>
          <p:cNvGrpSpPr/>
          <p:nvPr/>
        </p:nvGrpSpPr>
        <p:grpSpPr>
          <a:xfrm>
            <a:off x="1828800" y="1828800"/>
            <a:ext cx="2743200" cy="533400"/>
            <a:chOff x="838200" y="1828800"/>
            <a:chExt cx="2743200" cy="533400"/>
          </a:xfrm>
        </p:grpSpPr>
        <p:sp>
          <p:nvSpPr>
            <p:cNvPr id="9" name="Rounded Rectangle 8"/>
            <p:cNvSpPr/>
            <p:nvPr/>
          </p:nvSpPr>
          <p:spPr>
            <a:xfrm>
              <a:off x="8382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sp>
          <p:nvSpPr>
            <p:cNvPr id="10" name="Rounded Rectangle 9"/>
            <p:cNvSpPr/>
            <p:nvPr/>
          </p:nvSpPr>
          <p:spPr>
            <a:xfrm>
              <a:off x="15240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sp>
          <p:nvSpPr>
            <p:cNvPr id="11" name="Rounded Rectangle 10"/>
            <p:cNvSpPr/>
            <p:nvPr/>
          </p:nvSpPr>
          <p:spPr>
            <a:xfrm>
              <a:off x="22098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sp>
          <p:nvSpPr>
            <p:cNvPr id="12" name="Rounded Rectangle 11"/>
            <p:cNvSpPr/>
            <p:nvPr/>
          </p:nvSpPr>
          <p:spPr>
            <a:xfrm>
              <a:off x="28956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grpSp>
      <p:sp>
        <p:nvSpPr>
          <p:cNvPr id="15" name="Rounded Rectangle 14"/>
          <p:cNvSpPr/>
          <p:nvPr/>
        </p:nvSpPr>
        <p:spPr>
          <a:xfrm>
            <a:off x="18288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dirty="0"/>
          </a:p>
        </p:txBody>
      </p:sp>
      <p:sp>
        <p:nvSpPr>
          <p:cNvPr id="20" name="Rounded Rectangle 19"/>
          <p:cNvSpPr/>
          <p:nvPr/>
        </p:nvSpPr>
        <p:spPr>
          <a:xfrm>
            <a:off x="18288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21" name="Rounded Rectangle 20"/>
          <p:cNvSpPr/>
          <p:nvPr/>
        </p:nvSpPr>
        <p:spPr>
          <a:xfrm>
            <a:off x="25146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22" name="Rounded Rectangle 21"/>
          <p:cNvSpPr/>
          <p:nvPr/>
        </p:nvSpPr>
        <p:spPr>
          <a:xfrm>
            <a:off x="32004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23" name="Rounded Rectangle 22"/>
          <p:cNvSpPr/>
          <p:nvPr/>
        </p:nvSpPr>
        <p:spPr>
          <a:xfrm>
            <a:off x="38862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25" name="Rounded Rectangle 24"/>
          <p:cNvSpPr/>
          <p:nvPr/>
        </p:nvSpPr>
        <p:spPr>
          <a:xfrm>
            <a:off x="1828800" y="3124200"/>
            <a:ext cx="2743200" cy="457200"/>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Level 3 Cache</a:t>
            </a:r>
            <a:endParaRPr lang="en-US" dirty="0"/>
          </a:p>
        </p:txBody>
      </p:sp>
      <p:sp>
        <p:nvSpPr>
          <p:cNvPr id="43" name="Rectangle 42"/>
          <p:cNvSpPr/>
          <p:nvPr/>
        </p:nvSpPr>
        <p:spPr>
          <a:xfrm>
            <a:off x="4648200" y="2895600"/>
            <a:ext cx="1143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4648200" y="3276600"/>
            <a:ext cx="1143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1676400" y="4191000"/>
            <a:ext cx="2971800" cy="1295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Memory</a:t>
            </a:r>
            <a:endParaRPr lang="en-US" dirty="0"/>
          </a:p>
        </p:txBody>
      </p:sp>
      <p:sp>
        <p:nvSpPr>
          <p:cNvPr id="46" name="Rectangle 45"/>
          <p:cNvSpPr/>
          <p:nvPr/>
        </p:nvSpPr>
        <p:spPr>
          <a:xfrm>
            <a:off x="5791200" y="4191000"/>
            <a:ext cx="2971800" cy="1295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Memory</a:t>
            </a:r>
            <a:endParaRPr lang="en-US" dirty="0"/>
          </a:p>
        </p:txBody>
      </p:sp>
      <p:sp>
        <p:nvSpPr>
          <p:cNvPr id="47" name="Rectangle 46"/>
          <p:cNvSpPr/>
          <p:nvPr/>
        </p:nvSpPr>
        <p:spPr>
          <a:xfrm>
            <a:off x="2590800" y="37338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6705600" y="37338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4648200" y="2133600"/>
            <a:ext cx="1160382" cy="338554"/>
          </a:xfrm>
          <a:prstGeom prst="rect">
            <a:avLst/>
          </a:prstGeom>
          <a:noFill/>
        </p:spPr>
        <p:txBody>
          <a:bodyPr wrap="none" rtlCol="0">
            <a:spAutoFit/>
          </a:bodyPr>
          <a:lstStyle/>
          <a:p>
            <a:r>
              <a:rPr lang="en-US" sz="1600" dirty="0" smtClean="0">
                <a:solidFill>
                  <a:srgbClr val="FF0000"/>
                </a:solidFill>
              </a:rPr>
              <a:t>2 HT Links</a:t>
            </a:r>
            <a:endParaRPr lang="en-US" sz="1600" dirty="0">
              <a:solidFill>
                <a:srgbClr val="FF0000"/>
              </a:solidFill>
            </a:endParaRPr>
          </a:p>
        </p:txBody>
      </p:sp>
      <p:sp>
        <p:nvSpPr>
          <p:cNvPr id="50" name="Rectangle 49"/>
          <p:cNvSpPr/>
          <p:nvPr/>
        </p:nvSpPr>
        <p:spPr>
          <a:xfrm>
            <a:off x="609600" y="2971800"/>
            <a:ext cx="1066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533400" y="2590800"/>
            <a:ext cx="1160382" cy="338554"/>
          </a:xfrm>
          <a:prstGeom prst="rect">
            <a:avLst/>
          </a:prstGeom>
          <a:noFill/>
        </p:spPr>
        <p:txBody>
          <a:bodyPr wrap="none" rtlCol="0">
            <a:spAutoFit/>
          </a:bodyPr>
          <a:lstStyle/>
          <a:p>
            <a:r>
              <a:rPr lang="en-US" sz="1600" dirty="0" smtClean="0">
                <a:solidFill>
                  <a:srgbClr val="FF0000"/>
                </a:solidFill>
              </a:rPr>
              <a:t>1 HT Links</a:t>
            </a:r>
            <a:endParaRPr lang="en-US" sz="1600" dirty="0">
              <a:solidFill>
                <a:srgbClr val="FF0000"/>
              </a:solidFill>
            </a:endParaRPr>
          </a:p>
        </p:txBody>
      </p:sp>
      <p:sp>
        <p:nvSpPr>
          <p:cNvPr id="52" name="Rectangle 51"/>
          <p:cNvSpPr/>
          <p:nvPr/>
        </p:nvSpPr>
        <p:spPr>
          <a:xfrm>
            <a:off x="152400" y="1295400"/>
            <a:ext cx="457200" cy="411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dirty="0" smtClean="0"/>
              <a:t>Interconnect</a:t>
            </a:r>
            <a:endParaRPr lang="en-US" dirty="0"/>
          </a:p>
        </p:txBody>
      </p:sp>
      <p:sp>
        <p:nvSpPr>
          <p:cNvPr id="55" name="Rounded Rectangle 54"/>
          <p:cNvSpPr/>
          <p:nvPr/>
        </p:nvSpPr>
        <p:spPr>
          <a:xfrm>
            <a:off x="38862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sz="1400" dirty="0"/>
          </a:p>
        </p:txBody>
      </p:sp>
      <p:sp>
        <p:nvSpPr>
          <p:cNvPr id="56" name="Rounded Rectangle 55"/>
          <p:cNvSpPr/>
          <p:nvPr/>
        </p:nvSpPr>
        <p:spPr>
          <a:xfrm>
            <a:off x="32004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sz="1400" dirty="0"/>
          </a:p>
        </p:txBody>
      </p:sp>
      <p:sp>
        <p:nvSpPr>
          <p:cNvPr id="57" name="Rounded Rectangle 56"/>
          <p:cNvSpPr/>
          <p:nvPr/>
        </p:nvSpPr>
        <p:spPr>
          <a:xfrm>
            <a:off x="25146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sz="1400" dirty="0"/>
          </a:p>
        </p:txBody>
      </p:sp>
      <p:sp>
        <p:nvSpPr>
          <p:cNvPr id="58" name="Rectangle 57"/>
          <p:cNvSpPr/>
          <p:nvPr/>
        </p:nvSpPr>
        <p:spPr>
          <a:xfrm>
            <a:off x="5791200" y="1447800"/>
            <a:ext cx="2971800"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3"/>
          <p:cNvGrpSpPr/>
          <p:nvPr/>
        </p:nvGrpSpPr>
        <p:grpSpPr>
          <a:xfrm>
            <a:off x="5943600" y="1828800"/>
            <a:ext cx="2743200" cy="533400"/>
            <a:chOff x="838200" y="1828800"/>
            <a:chExt cx="2743200" cy="533400"/>
          </a:xfrm>
        </p:grpSpPr>
        <p:sp>
          <p:nvSpPr>
            <p:cNvPr id="60" name="Rounded Rectangle 59"/>
            <p:cNvSpPr/>
            <p:nvPr/>
          </p:nvSpPr>
          <p:spPr>
            <a:xfrm>
              <a:off x="8382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sp>
          <p:nvSpPr>
            <p:cNvPr id="61" name="Rounded Rectangle 60"/>
            <p:cNvSpPr/>
            <p:nvPr/>
          </p:nvSpPr>
          <p:spPr>
            <a:xfrm>
              <a:off x="15240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sp>
          <p:nvSpPr>
            <p:cNvPr id="62" name="Rounded Rectangle 61"/>
            <p:cNvSpPr/>
            <p:nvPr/>
          </p:nvSpPr>
          <p:spPr>
            <a:xfrm>
              <a:off x="22098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sp>
          <p:nvSpPr>
            <p:cNvPr id="63" name="Rounded Rectangle 62"/>
            <p:cNvSpPr/>
            <p:nvPr/>
          </p:nvSpPr>
          <p:spPr>
            <a:xfrm>
              <a:off x="2895600" y="1828800"/>
              <a:ext cx="685800" cy="533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Core</a:t>
              </a:r>
              <a:endParaRPr lang="en-US" dirty="0"/>
            </a:p>
          </p:txBody>
        </p:sp>
      </p:grpSp>
      <p:sp>
        <p:nvSpPr>
          <p:cNvPr id="64" name="Rounded Rectangle 63"/>
          <p:cNvSpPr/>
          <p:nvPr/>
        </p:nvSpPr>
        <p:spPr>
          <a:xfrm>
            <a:off x="59436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dirty="0"/>
          </a:p>
        </p:txBody>
      </p:sp>
      <p:sp>
        <p:nvSpPr>
          <p:cNvPr id="65" name="Rounded Rectangle 64"/>
          <p:cNvSpPr/>
          <p:nvPr/>
        </p:nvSpPr>
        <p:spPr>
          <a:xfrm>
            <a:off x="59436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66" name="Rounded Rectangle 65"/>
          <p:cNvSpPr/>
          <p:nvPr/>
        </p:nvSpPr>
        <p:spPr>
          <a:xfrm>
            <a:off x="66294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67" name="Rounded Rectangle 66"/>
          <p:cNvSpPr/>
          <p:nvPr/>
        </p:nvSpPr>
        <p:spPr>
          <a:xfrm>
            <a:off x="73152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68" name="Rounded Rectangle 67"/>
          <p:cNvSpPr/>
          <p:nvPr/>
        </p:nvSpPr>
        <p:spPr>
          <a:xfrm>
            <a:off x="8001000" y="2667000"/>
            <a:ext cx="685800" cy="304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L2</a:t>
            </a:r>
            <a:endParaRPr lang="en-US" dirty="0"/>
          </a:p>
        </p:txBody>
      </p:sp>
      <p:sp>
        <p:nvSpPr>
          <p:cNvPr id="69" name="Rounded Rectangle 68"/>
          <p:cNvSpPr/>
          <p:nvPr/>
        </p:nvSpPr>
        <p:spPr>
          <a:xfrm>
            <a:off x="5943600" y="3124200"/>
            <a:ext cx="2743200" cy="457200"/>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Level 3 Cache</a:t>
            </a:r>
            <a:endParaRPr lang="en-US" dirty="0"/>
          </a:p>
        </p:txBody>
      </p:sp>
      <p:sp>
        <p:nvSpPr>
          <p:cNvPr id="70" name="Rounded Rectangle 69"/>
          <p:cNvSpPr/>
          <p:nvPr/>
        </p:nvSpPr>
        <p:spPr>
          <a:xfrm>
            <a:off x="80010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sz="1400" dirty="0"/>
          </a:p>
        </p:txBody>
      </p:sp>
      <p:sp>
        <p:nvSpPr>
          <p:cNvPr id="71" name="Rounded Rectangle 70"/>
          <p:cNvSpPr/>
          <p:nvPr/>
        </p:nvSpPr>
        <p:spPr>
          <a:xfrm>
            <a:off x="73152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sz="1400" dirty="0"/>
          </a:p>
        </p:txBody>
      </p:sp>
      <p:sp>
        <p:nvSpPr>
          <p:cNvPr id="72" name="Rounded Rectangle 71"/>
          <p:cNvSpPr/>
          <p:nvPr/>
        </p:nvSpPr>
        <p:spPr>
          <a:xfrm>
            <a:off x="6629400" y="2438400"/>
            <a:ext cx="685800" cy="152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a:t>
            </a:r>
            <a:endParaRPr lang="en-US" sz="1400" dirty="0"/>
          </a:p>
        </p:txBody>
      </p:sp>
      <p:sp>
        <p:nvSpPr>
          <p:cNvPr id="73" name="TextBox 72"/>
          <p:cNvSpPr txBox="1"/>
          <p:nvPr/>
        </p:nvSpPr>
        <p:spPr>
          <a:xfrm>
            <a:off x="2514600" y="3810000"/>
            <a:ext cx="1454244" cy="369332"/>
          </a:xfrm>
          <a:prstGeom prst="rect">
            <a:avLst/>
          </a:prstGeom>
          <a:noFill/>
        </p:spPr>
        <p:txBody>
          <a:bodyPr wrap="none" rtlCol="0">
            <a:spAutoFit/>
          </a:bodyPr>
          <a:lstStyle/>
          <a:p>
            <a:r>
              <a:rPr lang="en-US" dirty="0" smtClean="0">
                <a:solidFill>
                  <a:srgbClr val="FF0000"/>
                </a:solidFill>
              </a:rPr>
              <a:t>12.8 GB/sec</a:t>
            </a:r>
            <a:endParaRPr lang="en-US" dirty="0">
              <a:solidFill>
                <a:srgbClr val="FF0000"/>
              </a:solidFill>
            </a:endParaRPr>
          </a:p>
        </p:txBody>
      </p:sp>
      <p:sp>
        <p:nvSpPr>
          <p:cNvPr id="74" name="TextBox 73"/>
          <p:cNvSpPr txBox="1"/>
          <p:nvPr/>
        </p:nvSpPr>
        <p:spPr>
          <a:xfrm>
            <a:off x="6629400" y="3810000"/>
            <a:ext cx="1454244" cy="369332"/>
          </a:xfrm>
          <a:prstGeom prst="rect">
            <a:avLst/>
          </a:prstGeom>
          <a:noFill/>
        </p:spPr>
        <p:txBody>
          <a:bodyPr wrap="none" rtlCol="0">
            <a:spAutoFit/>
          </a:bodyPr>
          <a:lstStyle/>
          <a:p>
            <a:r>
              <a:rPr lang="en-US" dirty="0" smtClean="0">
                <a:solidFill>
                  <a:srgbClr val="FF0000"/>
                </a:solidFill>
              </a:rPr>
              <a:t>12.8 GB/sec</a:t>
            </a:r>
            <a:endParaRPr lang="en-US" dirty="0">
              <a:solidFill>
                <a:srgbClr val="FF0000"/>
              </a:solidFill>
            </a:endParaRPr>
          </a:p>
        </p:txBody>
      </p:sp>
      <p:sp>
        <p:nvSpPr>
          <p:cNvPr id="75" name="TextBox 74"/>
          <p:cNvSpPr txBox="1"/>
          <p:nvPr/>
        </p:nvSpPr>
        <p:spPr>
          <a:xfrm>
            <a:off x="533400" y="3276600"/>
            <a:ext cx="1200970" cy="338554"/>
          </a:xfrm>
          <a:prstGeom prst="rect">
            <a:avLst/>
          </a:prstGeom>
          <a:noFill/>
        </p:spPr>
        <p:txBody>
          <a:bodyPr wrap="none" rtlCol="0">
            <a:spAutoFit/>
          </a:bodyPr>
          <a:lstStyle/>
          <a:p>
            <a:r>
              <a:rPr lang="en-US" sz="1600" dirty="0" smtClean="0">
                <a:solidFill>
                  <a:srgbClr val="FF0000"/>
                </a:solidFill>
              </a:rPr>
              <a:t>6.4 GB/sec</a:t>
            </a:r>
            <a:endParaRPr lang="en-US" sz="1600" dirty="0">
              <a:solidFill>
                <a:srgbClr val="FF0000"/>
              </a:solidFill>
            </a:endParaRPr>
          </a:p>
        </p:txBody>
      </p:sp>
      <p:sp>
        <p:nvSpPr>
          <p:cNvPr id="76" name="TextBox 75"/>
          <p:cNvSpPr txBox="1"/>
          <p:nvPr/>
        </p:nvSpPr>
        <p:spPr>
          <a:xfrm>
            <a:off x="4572000" y="2438400"/>
            <a:ext cx="1314784" cy="338554"/>
          </a:xfrm>
          <a:prstGeom prst="rect">
            <a:avLst/>
          </a:prstGeom>
          <a:noFill/>
        </p:spPr>
        <p:txBody>
          <a:bodyPr wrap="none" rtlCol="0">
            <a:spAutoFit/>
          </a:bodyPr>
          <a:lstStyle/>
          <a:p>
            <a:r>
              <a:rPr lang="en-US" sz="1600" dirty="0" smtClean="0">
                <a:solidFill>
                  <a:srgbClr val="FF0000"/>
                </a:solidFill>
              </a:rPr>
              <a:t>12.8 GB/sec</a:t>
            </a:r>
            <a:endParaRPr lang="en-US" sz="1600" dirty="0">
              <a:solidFill>
                <a:srgbClr val="FF0000"/>
              </a:solidFill>
            </a:endParaRPr>
          </a:p>
        </p:txBody>
      </p:sp>
      <p:sp>
        <p:nvSpPr>
          <p:cNvPr id="81" name="TextBox 80"/>
          <p:cNvSpPr txBox="1"/>
          <p:nvPr/>
        </p:nvSpPr>
        <p:spPr>
          <a:xfrm>
            <a:off x="4648200" y="3581400"/>
            <a:ext cx="1133644" cy="646331"/>
          </a:xfrm>
          <a:prstGeom prst="rect">
            <a:avLst/>
          </a:prstGeom>
          <a:noFill/>
        </p:spPr>
        <p:txBody>
          <a:bodyPr wrap="none" rtlCol="0">
            <a:spAutoFit/>
          </a:bodyPr>
          <a:lstStyle/>
          <a:p>
            <a:r>
              <a:rPr lang="en-US" dirty="0" smtClean="0">
                <a:solidFill>
                  <a:srgbClr val="FF0000"/>
                </a:solidFill>
              </a:rPr>
              <a:t>115 ns</a:t>
            </a:r>
          </a:p>
          <a:p>
            <a:r>
              <a:rPr lang="en-US" dirty="0" smtClean="0">
                <a:solidFill>
                  <a:srgbClr val="FF0000"/>
                </a:solidFill>
              </a:rPr>
              <a:t>8 GB/sec</a:t>
            </a:r>
            <a:endParaRPr lang="en-US" dirty="0">
              <a:solidFill>
                <a:srgbClr val="FF0000"/>
              </a:solidFill>
            </a:endParaRPr>
          </a:p>
        </p:txBody>
      </p:sp>
      <p:cxnSp>
        <p:nvCxnSpPr>
          <p:cNvPr id="83" name="Straight Arrow Connector 82"/>
          <p:cNvCxnSpPr/>
          <p:nvPr/>
        </p:nvCxnSpPr>
        <p:spPr>
          <a:xfrm rot="5400000" flipH="1" flipV="1">
            <a:off x="1752600" y="3505200"/>
            <a:ext cx="2133600" cy="1588"/>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2819400" y="3505200"/>
            <a:ext cx="748923" cy="369332"/>
          </a:xfrm>
          <a:prstGeom prst="rect">
            <a:avLst/>
          </a:prstGeom>
          <a:noFill/>
        </p:spPr>
        <p:txBody>
          <a:bodyPr wrap="none" rtlCol="0">
            <a:spAutoFit/>
          </a:bodyPr>
          <a:lstStyle/>
          <a:p>
            <a:r>
              <a:rPr lang="en-US" dirty="0" smtClean="0">
                <a:solidFill>
                  <a:srgbClr val="FF0000"/>
                </a:solidFill>
              </a:rPr>
              <a:t>73 ns</a:t>
            </a:r>
            <a:endParaRPr lang="en-US" dirty="0">
              <a:solidFill>
                <a:srgbClr val="FF0000"/>
              </a:solidFill>
            </a:endParaRPr>
          </a:p>
        </p:txBody>
      </p:sp>
      <p:cxnSp>
        <p:nvCxnSpPr>
          <p:cNvPr id="87" name="Straight Arrow Connector 86"/>
          <p:cNvCxnSpPr/>
          <p:nvPr/>
        </p:nvCxnSpPr>
        <p:spPr>
          <a:xfrm flipV="1">
            <a:off x="3581400" y="2514600"/>
            <a:ext cx="2590800" cy="1981200"/>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5867400" y="3352800"/>
            <a:ext cx="2133600" cy="1588"/>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934200" y="3352800"/>
            <a:ext cx="748923" cy="369332"/>
          </a:xfrm>
          <a:prstGeom prst="rect">
            <a:avLst/>
          </a:prstGeom>
          <a:noFill/>
        </p:spPr>
        <p:txBody>
          <a:bodyPr wrap="none" rtlCol="0">
            <a:spAutoFit/>
          </a:bodyPr>
          <a:lstStyle/>
          <a:p>
            <a:r>
              <a:rPr lang="en-US" dirty="0" smtClean="0">
                <a:solidFill>
                  <a:srgbClr val="FF0000"/>
                </a:solidFill>
              </a:rPr>
              <a:t>73 ns</a:t>
            </a:r>
            <a:endParaRPr lang="en-US" dirty="0">
              <a:solidFill>
                <a:srgbClr val="FF0000"/>
              </a:solidFill>
            </a:endParaRPr>
          </a:p>
        </p:txBody>
      </p:sp>
      <p:cxnSp>
        <p:nvCxnSpPr>
          <p:cNvPr id="90" name="Straight Arrow Connector 89"/>
          <p:cNvCxnSpPr/>
          <p:nvPr/>
        </p:nvCxnSpPr>
        <p:spPr>
          <a:xfrm rot="10800000">
            <a:off x="3657600" y="2438400"/>
            <a:ext cx="2971800" cy="2133600"/>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Poor</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very large</a:t>
            </a:r>
          </a:p>
          <a:p>
            <a:r>
              <a:rPr lang="en-US" dirty="0" smtClean="0"/>
              <a:t>Load Balance of the computation is good</a:t>
            </a:r>
          </a:p>
          <a:p>
            <a:r>
              <a:rPr lang="en-US" dirty="0" smtClean="0"/>
              <a:t>The computation that is parallelized is memory bandwidth limited</a:t>
            </a:r>
          </a:p>
          <a:p>
            <a:pPr lvl="1"/>
            <a:r>
              <a:rPr lang="en-US" dirty="0" smtClean="0"/>
              <a:t>Cache utilization is very bad so this is heavily dependent on memory loads/stores</a:t>
            </a:r>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OMP Data Scoping</a:t>
            </a:r>
          </a:p>
        </p:txBody>
      </p:sp>
      <p:sp>
        <p:nvSpPr>
          <p:cNvPr id="4099" name="Content Placeholder 2"/>
          <p:cNvSpPr>
            <a:spLocks noGrp="1"/>
          </p:cNvSpPr>
          <p:nvPr>
            <p:ph idx="1"/>
          </p:nvPr>
        </p:nvSpPr>
        <p:spPr/>
        <p:txBody>
          <a:bodyPr>
            <a:normAutofit/>
          </a:bodyPr>
          <a:lstStyle/>
          <a:p>
            <a:r>
              <a:rPr lang="en-US" dirty="0" smtClean="0"/>
              <a:t>Any variable that is invariant with respect to the parallel DO loop is a </a:t>
            </a:r>
            <a:r>
              <a:rPr lang="en-US" dirty="0" smtClean="0">
                <a:solidFill>
                  <a:srgbClr val="FF0000"/>
                </a:solidFill>
              </a:rPr>
              <a:t>scalar quantity </a:t>
            </a:r>
            <a:r>
              <a:rPr lang="en-US" dirty="0" smtClean="0"/>
              <a:t>and if it is set in the parallel DO loop and then used it has to be private</a:t>
            </a:r>
          </a:p>
          <a:p>
            <a:pPr eaLnBrk="1" hangingPunct="1"/>
            <a:r>
              <a:rPr lang="en-US" dirty="0" smtClean="0"/>
              <a:t>Any </a:t>
            </a:r>
            <a:r>
              <a:rPr lang="en-US" dirty="0" smtClean="0">
                <a:solidFill>
                  <a:srgbClr val="FF0000"/>
                </a:solidFill>
              </a:rPr>
              <a:t>scalar quantity</a:t>
            </a:r>
            <a:r>
              <a:rPr lang="en-US" dirty="0" smtClean="0"/>
              <a:t> that is used and then set in the parallel DO Loop it gives rise to loop carried data recursion</a:t>
            </a:r>
          </a:p>
          <a:p>
            <a:pPr eaLnBrk="1" hangingPunct="1"/>
            <a:r>
              <a:rPr lang="en-US" dirty="0" smtClean="0"/>
              <a:t>All Arrays referenced by the parallel loop index are shared</a:t>
            </a:r>
          </a:p>
          <a:p>
            <a:pPr eaLnBrk="1" hangingPunct="1"/>
            <a:r>
              <a:rPr lang="en-US" dirty="0" smtClean="0"/>
              <a:t>Variables down the call chain revert to Fortran scoping rules</a:t>
            </a:r>
          </a:p>
          <a:p>
            <a:pPr lvl="1" eaLnBrk="1" hangingPunct="1"/>
            <a:r>
              <a:rPr lang="en-US" dirty="0" smtClean="0"/>
              <a:t>All COMMON, MODULE and SAVE statements have to be shared</a:t>
            </a:r>
          </a:p>
          <a:p>
            <a:pPr lvl="1" eaLnBrk="1" hangingPunct="1"/>
            <a:r>
              <a:rPr lang="en-US" dirty="0" smtClean="0"/>
              <a:t>All Automatic and allocated arrays have to be private</a:t>
            </a:r>
          </a:p>
          <a:p>
            <a:pPr lvl="1"/>
            <a:r>
              <a:rPr lang="en-US" dirty="0" smtClean="0"/>
              <a:t>Data scoping down the call chain is EXTREMELY DIFFICULT</a:t>
            </a:r>
          </a:p>
          <a:p>
            <a:pPr eaLnBrk="1" hangingPunct="1">
              <a:buFont typeface="Wingdings" pitchFamily="2" charset="2"/>
              <a:buNone/>
            </a:pPr>
            <a:endParaRPr lang="en-US" dirty="0" smtClean="0"/>
          </a:p>
          <a:p>
            <a:pPr eaLnBrk="1" hangingPunct="1"/>
            <a:endParaRPr lang="en-US" dirty="0" smtClean="0"/>
          </a:p>
        </p:txBody>
      </p:sp>
      <p:sp>
        <p:nvSpPr>
          <p:cNvPr id="4" name="Footer Placeholder 3"/>
          <p:cNvSpPr>
            <a:spLocks noGrp="1"/>
          </p:cNvSpPr>
          <p:nvPr>
            <p:ph type="ftr" sz="quarter" idx="4294967295"/>
          </p:nvPr>
        </p:nvSpPr>
        <p:spPr>
          <a:xfrm>
            <a:off x="457200" y="6356350"/>
            <a:ext cx="2133600" cy="365125"/>
          </a:xfrm>
          <a:prstGeom prst="rect">
            <a:avLst/>
          </a:prstGeom>
        </p:spPr>
        <p:txBody>
          <a:bodyPr/>
          <a:lstStyle/>
          <a:p>
            <a:pPr>
              <a:defRPr/>
            </a:pPr>
            <a:r>
              <a:rPr lang="en-US"/>
              <a:t>Cray Inc. Proprietary</a:t>
            </a:r>
          </a:p>
        </p:txBody>
      </p:sp>
      <p:sp>
        <p:nvSpPr>
          <p:cNvPr id="5" name="Slide Number Placeholder 4"/>
          <p:cNvSpPr>
            <a:spLocks noGrp="1"/>
          </p:cNvSpPr>
          <p:nvPr>
            <p:ph type="sldNum" sz="quarter" idx="4294967295"/>
          </p:nvPr>
        </p:nvSpPr>
        <p:spPr>
          <a:xfrm>
            <a:off x="3124200" y="6356350"/>
            <a:ext cx="2895600" cy="365125"/>
          </a:xfrm>
          <a:prstGeom prst="rect">
            <a:avLst/>
          </a:prstGeom>
        </p:spPr>
        <p:txBody>
          <a:bodyPr/>
          <a:lstStyle/>
          <a:p>
            <a:pPr>
              <a:defRPr/>
            </a:pPr>
            <a:fld id="{5C4BF035-588D-4ECB-A535-B5320D1F14F1}" type="slidenum">
              <a:rPr lang="en-US"/>
              <a:pPr>
                <a:defRPr/>
              </a:pPr>
              <a:t>2</a:t>
            </a:fld>
            <a:r>
              <a:rPr lang="en-US"/>
              <a:t> </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MGRID</a:t>
            </a:r>
            <a:endParaRPr lang="en-US" dirty="0"/>
          </a:p>
        </p:txBody>
      </p:sp>
      <p:pic>
        <p:nvPicPr>
          <p:cNvPr id="21505" name="Chart 5"/>
          <p:cNvPicPr>
            <a:picLocks noChangeArrowheads="1"/>
          </p:cNvPicPr>
          <p:nvPr/>
        </p:nvPicPr>
        <p:blipFill>
          <a:blip r:embed="rId2" cstate="print"/>
          <a:srcRect/>
          <a:stretch>
            <a:fillRect/>
          </a:stretch>
        </p:blipFill>
        <p:spPr bwMode="auto">
          <a:xfrm>
            <a:off x="381000" y="990600"/>
            <a:ext cx="7924800" cy="5257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Poor</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very large</a:t>
            </a:r>
          </a:p>
          <a:p>
            <a:r>
              <a:rPr lang="en-US" dirty="0" smtClean="0"/>
              <a:t>Load Balance of the computation is good</a:t>
            </a:r>
          </a:p>
          <a:p>
            <a:r>
              <a:rPr lang="en-US" dirty="0" smtClean="0"/>
              <a:t>The computation that is parallelized </a:t>
            </a:r>
            <a:r>
              <a:rPr lang="en-US" dirty="0" smtClean="0">
                <a:solidFill>
                  <a:srgbClr val="FF0000"/>
                </a:solidFill>
              </a:rPr>
              <a:t>is very</a:t>
            </a:r>
            <a:r>
              <a:rPr lang="en-US" dirty="0" smtClean="0"/>
              <a:t> memory bandwidth limited</a:t>
            </a:r>
          </a:p>
          <a:p>
            <a:pPr lvl="1"/>
            <a:r>
              <a:rPr lang="en-US" dirty="0" smtClean="0"/>
              <a:t>Cache utilization is very bad so this is heavily dependent on memory loads/stores</a:t>
            </a:r>
          </a:p>
          <a:p>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of Cache blocking for MGRID?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22</a:t>
            </a:fld>
            <a:endParaRPr lang="en-US" dirty="0"/>
          </a:p>
        </p:txBody>
      </p:sp>
      <p:pic>
        <p:nvPicPr>
          <p:cNvPr id="57346" name="Picture 2"/>
          <p:cNvPicPr>
            <a:picLocks noChangeAspect="1" noChangeArrowheads="1"/>
          </p:cNvPicPr>
          <p:nvPr/>
        </p:nvPicPr>
        <p:blipFill>
          <a:blip r:embed="rId2" cstate="print"/>
          <a:srcRect/>
          <a:stretch>
            <a:fillRect/>
          </a:stretch>
        </p:blipFill>
        <p:spPr bwMode="auto">
          <a:xfrm>
            <a:off x="762000" y="1676400"/>
            <a:ext cx="7984321" cy="4814888"/>
          </a:xfrm>
          <a:prstGeom prst="rect">
            <a:avLst/>
          </a:prstGeom>
          <a:noFill/>
        </p:spPr>
      </p:pic>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Major OMP Loop in SWIM</a:t>
            </a:r>
            <a:endParaRPr lang="en-US" dirty="0"/>
          </a:p>
        </p:txBody>
      </p:sp>
      <p:sp>
        <p:nvSpPr>
          <p:cNvPr id="6" name="Rectangle 5"/>
          <p:cNvSpPr/>
          <p:nvPr/>
        </p:nvSpPr>
        <p:spPr>
          <a:xfrm>
            <a:off x="1066800" y="1524000"/>
            <a:ext cx="7010400" cy="4801314"/>
          </a:xfrm>
          <a:prstGeom prst="rect">
            <a:avLst/>
          </a:prstGeom>
        </p:spPr>
        <p:txBody>
          <a:bodyPr wrap="square">
            <a:spAutoFit/>
          </a:bodyPr>
          <a:lstStyle/>
          <a:p>
            <a:r>
              <a:rPr lang="en-US" dirty="0" smtClean="0">
                <a:solidFill>
                  <a:schemeClr val="bg1"/>
                </a:solidFill>
              </a:rPr>
              <a:t>MGRID is a one of the NASA Parallel Benchmarks, it applies a multi-grid solver on a three dimensional grid. From the graph we once again see performance illustrative of a memory bound application. </a:t>
            </a:r>
          </a:p>
          <a:p>
            <a:endParaRPr lang="en-US" dirty="0" smtClean="0">
              <a:solidFill>
                <a:schemeClr val="bg1"/>
              </a:solidFill>
            </a:endParaRPr>
          </a:p>
          <a:p>
            <a:r>
              <a:rPr lang="en-US" dirty="0" smtClean="0">
                <a:solidFill>
                  <a:schemeClr val="bg1"/>
                </a:solidFill>
              </a:rPr>
              <a:t>In this case the Level 1 cache utilization is very good; however, the Level 2 cache utilization is very poor. Following are the derived metrics from hardware counters for Level 1 and 2 cache on the </a:t>
            </a:r>
            <a:r>
              <a:rPr lang="en-US" dirty="0" err="1" smtClean="0">
                <a:solidFill>
                  <a:schemeClr val="bg1"/>
                </a:solidFill>
              </a:rPr>
              <a:t>resid</a:t>
            </a:r>
            <a:r>
              <a:rPr lang="en-US" dirty="0" smtClean="0">
                <a:solidFill>
                  <a:schemeClr val="bg1"/>
                </a:solidFill>
              </a:rPr>
              <a:t> routine.</a:t>
            </a:r>
          </a:p>
          <a:p>
            <a:endParaRPr lang="en-US" dirty="0" smtClean="0">
              <a:solidFill>
                <a:schemeClr val="bg1"/>
              </a:solidFill>
            </a:endParaRPr>
          </a:p>
          <a:p>
            <a:r>
              <a:rPr lang="en-US" dirty="0" smtClean="0">
                <a:solidFill>
                  <a:schemeClr val="bg1"/>
                </a:solidFill>
              </a:rPr>
              <a:t>  D1 cache </a:t>
            </a:r>
            <a:r>
              <a:rPr lang="en-US" dirty="0" err="1" smtClean="0">
                <a:solidFill>
                  <a:schemeClr val="bg1"/>
                </a:solidFill>
              </a:rPr>
              <a:t>hit,miss</a:t>
            </a:r>
            <a:r>
              <a:rPr lang="en-US" dirty="0" smtClean="0">
                <a:solidFill>
                  <a:schemeClr val="bg1"/>
                </a:solidFill>
              </a:rPr>
              <a:t> ratio     96.3% hits           3.7% misses</a:t>
            </a:r>
          </a:p>
          <a:p>
            <a:r>
              <a:rPr lang="en-US" dirty="0" smtClean="0">
                <a:solidFill>
                  <a:schemeClr val="bg1"/>
                </a:solidFill>
              </a:rPr>
              <a:t>  D2 cache </a:t>
            </a:r>
            <a:r>
              <a:rPr lang="en-US" dirty="0" err="1" smtClean="0">
                <a:solidFill>
                  <a:schemeClr val="bg1"/>
                </a:solidFill>
              </a:rPr>
              <a:t>hit,miss</a:t>
            </a:r>
            <a:r>
              <a:rPr lang="en-US" dirty="0" smtClean="0">
                <a:solidFill>
                  <a:schemeClr val="bg1"/>
                </a:solidFill>
              </a:rPr>
              <a:t> ratio       9.2% hits          90.8% misses</a:t>
            </a:r>
          </a:p>
          <a:p>
            <a:endParaRPr lang="en-US" dirty="0" smtClean="0">
              <a:solidFill>
                <a:schemeClr val="bg1"/>
              </a:solidFill>
            </a:endParaRPr>
          </a:p>
          <a:p>
            <a:r>
              <a:rPr lang="en-US" dirty="0" smtClean="0">
                <a:solidFill>
                  <a:schemeClr val="bg1"/>
                </a:solidFill>
              </a:rPr>
              <a:t>The important lesson is that poor cache utilization will steal OpenMP scalability, simply because it increases the reliance on memory bandwidth which is the rarest of all commodities on the node.</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APPLU</a:t>
            </a:r>
            <a:endParaRPr lang="en-US" dirty="0"/>
          </a:p>
        </p:txBody>
      </p:sp>
      <p:pic>
        <p:nvPicPr>
          <p:cNvPr id="18433" name="Chart 7"/>
          <p:cNvPicPr>
            <a:picLocks noChangeArrowheads="1"/>
          </p:cNvPicPr>
          <p:nvPr/>
        </p:nvPicPr>
        <p:blipFill>
          <a:blip r:embed="rId2" cstate="print"/>
          <a:srcRect/>
          <a:stretch>
            <a:fillRect/>
          </a:stretch>
        </p:blipFill>
        <p:spPr bwMode="auto">
          <a:xfrm>
            <a:off x="381000" y="609600"/>
            <a:ext cx="8534400" cy="60960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APPLU OpenMP loop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25</a:t>
            </a:fld>
            <a:endParaRPr lang="en-US" dirty="0"/>
          </a:p>
        </p:txBody>
      </p:sp>
      <p:sp>
        <p:nvSpPr>
          <p:cNvPr id="6" name="TextBox 5"/>
          <p:cNvSpPr txBox="1"/>
          <p:nvPr/>
        </p:nvSpPr>
        <p:spPr>
          <a:xfrm>
            <a:off x="533400" y="1371600"/>
            <a:ext cx="5570756" cy="4524315"/>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a:t>
            </a:r>
            <a:r>
              <a:rPr lang="en-US" sz="1000" dirty="0" err="1" smtClean="0">
                <a:solidFill>
                  <a:schemeClr val="bg1"/>
                </a:solidFill>
                <a:latin typeface="Courier New" pitchFamily="49" charset="0"/>
                <a:cs typeface="Courier New" pitchFamily="49" charset="0"/>
              </a:rPr>
              <a:t>omp</a:t>
            </a:r>
            <a:r>
              <a:rPr lang="en-US" sz="1000" dirty="0" smtClean="0">
                <a:solidFill>
                  <a:schemeClr val="bg1"/>
                </a:solidFill>
                <a:latin typeface="Courier New" pitchFamily="49" charset="0"/>
                <a:cs typeface="Courier New" pitchFamily="49" charset="0"/>
              </a:rPr>
              <a:t> parallel</a:t>
            </a:r>
          </a:p>
          <a:p>
            <a:r>
              <a:rPr lang="en-US" sz="1000" dirty="0" smtClean="0">
                <a:solidFill>
                  <a:schemeClr val="bg1"/>
                </a:solidFill>
                <a:latin typeface="Courier New" pitchFamily="49" charset="0"/>
                <a:cs typeface="Courier New" pitchFamily="49" charset="0"/>
              </a:rPr>
              <a:t>!$</a:t>
            </a:r>
            <a:r>
              <a:rPr lang="en-US" sz="1000" dirty="0" err="1" smtClean="0">
                <a:solidFill>
                  <a:schemeClr val="bg1"/>
                </a:solidFill>
                <a:latin typeface="Courier New" pitchFamily="49" charset="0"/>
                <a:cs typeface="Courier New" pitchFamily="49" charset="0"/>
              </a:rPr>
              <a:t>omp</a:t>
            </a:r>
            <a:r>
              <a:rPr lang="en-US" sz="1000" dirty="0" smtClean="0">
                <a:solidFill>
                  <a:schemeClr val="bg1"/>
                </a:solidFill>
                <a:latin typeface="Courier New" pitchFamily="49" charset="0"/>
                <a:cs typeface="Courier New" pitchFamily="49" charset="0"/>
              </a:rPr>
              <a:t>&amp;  default (shared)</a:t>
            </a:r>
          </a:p>
          <a:p>
            <a:r>
              <a:rPr lang="en-US" sz="1000" dirty="0" smtClean="0">
                <a:solidFill>
                  <a:schemeClr val="bg1"/>
                </a:solidFill>
                <a:latin typeface="Courier New" pitchFamily="49" charset="0"/>
                <a:cs typeface="Courier New" pitchFamily="49" charset="0"/>
              </a:rPr>
              <a:t>!$</a:t>
            </a:r>
            <a:r>
              <a:rPr lang="en-US" sz="1000" dirty="0" err="1" smtClean="0">
                <a:solidFill>
                  <a:schemeClr val="bg1"/>
                </a:solidFill>
                <a:latin typeface="Courier New" pitchFamily="49" charset="0"/>
                <a:cs typeface="Courier New" pitchFamily="49" charset="0"/>
              </a:rPr>
              <a:t>omp</a:t>
            </a:r>
            <a:r>
              <a:rPr lang="en-US" sz="1000" dirty="0" smtClean="0">
                <a:solidFill>
                  <a:schemeClr val="bg1"/>
                </a:solidFill>
                <a:latin typeface="Courier New" pitchFamily="49" charset="0"/>
                <a:cs typeface="Courier New" pitchFamily="49" charset="0"/>
              </a:rPr>
              <a:t>&amp;  private (i0, i1, </a:t>
            </a:r>
            <a:r>
              <a:rPr lang="en-US" sz="1000" dirty="0" err="1" smtClean="0">
                <a:solidFill>
                  <a:schemeClr val="bg1"/>
                </a:solidFill>
                <a:latin typeface="Courier New" pitchFamily="49" charset="0"/>
                <a:cs typeface="Courier New" pitchFamily="49" charset="0"/>
              </a:rPr>
              <a:t>ipx</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ipy</a:t>
            </a:r>
            <a:r>
              <a:rPr lang="en-US" sz="1000" dirty="0" smtClean="0">
                <a:solidFill>
                  <a:schemeClr val="bg1"/>
                </a:solidFill>
                <a:latin typeface="Courier New" pitchFamily="49" charset="0"/>
                <a:cs typeface="Courier New" pitchFamily="49" charset="0"/>
              </a:rPr>
              <a:t>, j0, j1, k, l, </a:t>
            </a:r>
            <a:r>
              <a:rPr lang="en-US" sz="1000" dirty="0" err="1" smtClean="0">
                <a:solidFill>
                  <a:schemeClr val="bg1"/>
                </a:solidFill>
                <a:latin typeface="Courier New" pitchFamily="49" charset="0"/>
                <a:cs typeface="Courier New" pitchFamily="49" charset="0"/>
              </a:rPr>
              <a:t>mt</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nt</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npx</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npy</a:t>
            </a:r>
            <a:r>
              <a:rPr lang="en-US" sz="1000" dirty="0" smtClean="0">
                <a:solidFill>
                  <a:schemeClr val="bg1"/>
                </a:solidFill>
                <a:latin typeface="Courier New" pitchFamily="49" charset="0"/>
                <a:cs typeface="Courier New" pitchFamily="49" charset="0"/>
              </a:rPr>
              <a:t>)</a:t>
            </a:r>
          </a:p>
          <a:p>
            <a:r>
              <a:rPr lang="en-US" sz="1000" dirty="0" smtClean="0">
                <a:solidFill>
                  <a:schemeClr val="bg1"/>
                </a:solidFill>
                <a:latin typeface="Courier New" pitchFamily="49" charset="0"/>
                <a:cs typeface="Courier New" pitchFamily="49" charset="0"/>
              </a:rPr>
              <a:t>!$</a:t>
            </a:r>
            <a:r>
              <a:rPr lang="en-US" sz="1000" dirty="0" err="1" smtClean="0">
                <a:solidFill>
                  <a:schemeClr val="bg1"/>
                </a:solidFill>
                <a:latin typeface="Courier New" pitchFamily="49" charset="0"/>
                <a:cs typeface="Courier New" pitchFamily="49" charset="0"/>
              </a:rPr>
              <a:t>omp</a:t>
            </a:r>
            <a:r>
              <a:rPr lang="en-US" sz="1000" dirty="0" smtClean="0">
                <a:solidFill>
                  <a:schemeClr val="bg1"/>
                </a:solidFill>
                <a:latin typeface="Courier New" pitchFamily="49" charset="0"/>
                <a:cs typeface="Courier New" pitchFamily="49" charset="0"/>
              </a:rPr>
              <a:t>&amp;  shared (</a:t>
            </a:r>
            <a:r>
              <a:rPr lang="en-US" sz="1000" dirty="0" err="1" smtClean="0">
                <a:solidFill>
                  <a:schemeClr val="bg1"/>
                </a:solidFill>
                <a:latin typeface="Courier New" pitchFamily="49" charset="0"/>
                <a:cs typeface="Courier New" pitchFamily="49" charset="0"/>
              </a:rPr>
              <a:t>nx</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ny</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nz</a:t>
            </a:r>
            <a:r>
              <a:rPr lang="en-US" sz="1000" dirty="0" smtClean="0">
                <a:solidFill>
                  <a:schemeClr val="bg1"/>
                </a:solidFill>
                <a:latin typeface="Courier New" pitchFamily="49" charset="0"/>
                <a:cs typeface="Courier New" pitchFamily="49" charset="0"/>
              </a:rPr>
              <a:t>, omega)</a:t>
            </a:r>
          </a:p>
          <a:p>
            <a:r>
              <a:rPr lang="en-US" sz="1000" dirty="0" smtClean="0">
                <a:solidFill>
                  <a:schemeClr val="bg1"/>
                </a:solidFill>
                <a:latin typeface="Courier New" pitchFamily="49" charset="0"/>
                <a:cs typeface="Courier New" pitchFamily="49" charset="0"/>
              </a:rPr>
              <a:t>	O	</a:t>
            </a:r>
            <a:r>
              <a:rPr lang="en-US" sz="1000" dirty="0" err="1" smtClean="0">
                <a:solidFill>
                  <a:schemeClr val="bg1"/>
                </a:solidFill>
                <a:latin typeface="Courier New" pitchFamily="49" charset="0"/>
                <a:cs typeface="Courier New" pitchFamily="49" charset="0"/>
              </a:rPr>
              <a:t>o</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o</a:t>
            </a:r>
            <a:endParaRPr lang="en-US" sz="1000" dirty="0" smtClean="0">
              <a:solidFill>
                <a:schemeClr val="bg1"/>
              </a:solidFill>
              <a:latin typeface="Courier New" pitchFamily="49" charset="0"/>
              <a:cs typeface="Courier New" pitchFamily="49" charset="0"/>
            </a:endParaRPr>
          </a:p>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         DO l = 2, </a:t>
            </a:r>
            <a:r>
              <a:rPr lang="en-US" sz="1000" dirty="0" err="1" smtClean="0">
                <a:solidFill>
                  <a:schemeClr val="bg1"/>
                </a:solidFill>
                <a:latin typeface="Courier New" pitchFamily="49" charset="0"/>
                <a:cs typeface="Courier New" pitchFamily="49" charset="0"/>
              </a:rPr>
              <a:t>npx</a:t>
            </a:r>
            <a:r>
              <a:rPr lang="en-US" sz="1000" dirty="0" smtClean="0">
                <a:solidFill>
                  <a:schemeClr val="bg1"/>
                </a:solidFill>
                <a:latin typeface="Courier New" pitchFamily="49" charset="0"/>
                <a:cs typeface="Courier New" pitchFamily="49" charset="0"/>
              </a:rPr>
              <a:t> + </a:t>
            </a:r>
            <a:r>
              <a:rPr lang="en-US" sz="1000" dirty="0" err="1" smtClean="0">
                <a:solidFill>
                  <a:schemeClr val="bg1"/>
                </a:solidFill>
                <a:latin typeface="Courier New" pitchFamily="49" charset="0"/>
                <a:cs typeface="Courier New" pitchFamily="49" charset="0"/>
              </a:rPr>
              <a:t>npy</a:t>
            </a:r>
            <a:r>
              <a:rPr lang="en-US" sz="1000" dirty="0" smtClean="0">
                <a:solidFill>
                  <a:schemeClr val="bg1"/>
                </a:solidFill>
                <a:latin typeface="Courier New" pitchFamily="49" charset="0"/>
                <a:cs typeface="Courier New" pitchFamily="49" charset="0"/>
              </a:rPr>
              <a:t> + </a:t>
            </a:r>
            <a:r>
              <a:rPr lang="en-US" sz="1000" dirty="0" err="1" smtClean="0">
                <a:solidFill>
                  <a:schemeClr val="bg1"/>
                </a:solidFill>
                <a:latin typeface="Courier New" pitchFamily="49" charset="0"/>
                <a:cs typeface="Courier New" pitchFamily="49" charset="0"/>
              </a:rPr>
              <a:t>nz</a:t>
            </a:r>
            <a:r>
              <a:rPr lang="en-US" sz="1000" dirty="0" smtClean="0">
                <a:solidFill>
                  <a:schemeClr val="bg1"/>
                </a:solidFill>
                <a:latin typeface="Courier New" pitchFamily="49" charset="0"/>
                <a:cs typeface="Courier New" pitchFamily="49" charset="0"/>
              </a:rPr>
              <a:t> - 3</a:t>
            </a:r>
          </a:p>
          <a:p>
            <a:r>
              <a:rPr lang="en-US" sz="1000" dirty="0" smtClean="0">
                <a:solidFill>
                  <a:schemeClr val="bg1"/>
                </a:solidFill>
                <a:latin typeface="Courier New" pitchFamily="49" charset="0"/>
                <a:cs typeface="Courier New" pitchFamily="49" charset="0"/>
              </a:rPr>
              <a:t>          k = l - </a:t>
            </a:r>
            <a:r>
              <a:rPr lang="en-US" sz="1000" dirty="0" err="1" smtClean="0">
                <a:solidFill>
                  <a:schemeClr val="bg1"/>
                </a:solidFill>
                <a:latin typeface="Courier New" pitchFamily="49" charset="0"/>
                <a:cs typeface="Courier New" pitchFamily="49" charset="0"/>
              </a:rPr>
              <a:t>ipx</a:t>
            </a:r>
            <a:r>
              <a:rPr lang="en-US" sz="1000" dirty="0" smtClean="0">
                <a:solidFill>
                  <a:schemeClr val="bg1"/>
                </a:solidFill>
                <a:latin typeface="Courier New" pitchFamily="49" charset="0"/>
                <a:cs typeface="Courier New" pitchFamily="49" charset="0"/>
              </a:rPr>
              <a:t> - </a:t>
            </a:r>
            <a:r>
              <a:rPr lang="en-US" sz="1000" dirty="0" err="1" smtClean="0">
                <a:solidFill>
                  <a:schemeClr val="bg1"/>
                </a:solidFill>
                <a:latin typeface="Courier New" pitchFamily="49" charset="0"/>
                <a:cs typeface="Courier New" pitchFamily="49" charset="0"/>
              </a:rPr>
              <a:t>ipy</a:t>
            </a:r>
            <a:endParaRPr lang="en-US" sz="1000" dirty="0" smtClean="0">
              <a:solidFill>
                <a:schemeClr val="bg1"/>
              </a:solidFill>
              <a:latin typeface="Courier New" pitchFamily="49" charset="0"/>
              <a:cs typeface="Courier New" pitchFamily="49" charset="0"/>
            </a:endParaRPr>
          </a:p>
          <a:p>
            <a:r>
              <a:rPr lang="en-US" sz="1000" dirty="0" smtClean="0">
                <a:solidFill>
                  <a:schemeClr val="bg1"/>
                </a:solidFill>
                <a:latin typeface="Courier New" pitchFamily="49" charset="0"/>
                <a:cs typeface="Courier New" pitchFamily="49" charset="0"/>
              </a:rPr>
              <a:t>          if ((1 .lt. k) .and. (k .lt. </a:t>
            </a:r>
            <a:r>
              <a:rPr lang="en-US" sz="1000" dirty="0" err="1" smtClean="0">
                <a:solidFill>
                  <a:schemeClr val="bg1"/>
                </a:solidFill>
                <a:latin typeface="Courier New" pitchFamily="49" charset="0"/>
                <a:cs typeface="Courier New" pitchFamily="49" charset="0"/>
              </a:rPr>
              <a:t>nz</a:t>
            </a:r>
            <a:r>
              <a:rPr lang="en-US" sz="1000" dirty="0" smtClean="0">
                <a:solidFill>
                  <a:schemeClr val="bg1"/>
                </a:solidFill>
                <a:latin typeface="Courier New" pitchFamily="49" charset="0"/>
                <a:cs typeface="Courier New" pitchFamily="49" charset="0"/>
              </a:rPr>
              <a:t>)) then</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c   form the lower triangular part of the </a:t>
            </a:r>
            <a:r>
              <a:rPr lang="en-US" sz="1000" dirty="0" err="1" smtClean="0">
                <a:solidFill>
                  <a:schemeClr val="bg1"/>
                </a:solidFill>
                <a:latin typeface="Courier New" pitchFamily="49" charset="0"/>
                <a:cs typeface="Courier New" pitchFamily="49" charset="0"/>
              </a:rPr>
              <a:t>jacobian</a:t>
            </a:r>
            <a:r>
              <a:rPr lang="en-US" sz="1000" dirty="0" smtClean="0">
                <a:solidFill>
                  <a:schemeClr val="bg1"/>
                </a:solidFill>
                <a:latin typeface="Courier New" pitchFamily="49" charset="0"/>
                <a:cs typeface="Courier New" pitchFamily="49" charset="0"/>
              </a:rPr>
              <a:t> matrix</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            call </a:t>
            </a:r>
            <a:r>
              <a:rPr lang="en-US" sz="1000" dirty="0" err="1" smtClean="0">
                <a:solidFill>
                  <a:schemeClr val="bg1"/>
                </a:solidFill>
                <a:latin typeface="Courier New" pitchFamily="49" charset="0"/>
                <a:cs typeface="Courier New" pitchFamily="49" charset="0"/>
              </a:rPr>
              <a:t>jacld</a:t>
            </a:r>
            <a:r>
              <a:rPr lang="en-US" sz="1000" dirty="0" smtClean="0">
                <a:solidFill>
                  <a:schemeClr val="bg1"/>
                </a:solidFill>
                <a:latin typeface="Courier New" pitchFamily="49" charset="0"/>
                <a:cs typeface="Courier New" pitchFamily="49" charset="0"/>
              </a:rPr>
              <a:t> (i0, i1, j0, j1, k)</a:t>
            </a:r>
          </a:p>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c   perform the lower triangular solution</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            call </a:t>
            </a:r>
            <a:r>
              <a:rPr lang="en-US" sz="1000" dirty="0" err="1" smtClean="0">
                <a:solidFill>
                  <a:schemeClr val="bg1"/>
                </a:solidFill>
                <a:latin typeface="Courier New" pitchFamily="49" charset="0"/>
                <a:cs typeface="Courier New" pitchFamily="49" charset="0"/>
              </a:rPr>
              <a:t>blts</a:t>
            </a:r>
            <a:r>
              <a:rPr lang="en-US" sz="1000" dirty="0" smtClean="0">
                <a:solidFill>
                  <a:schemeClr val="bg1"/>
                </a:solidFill>
                <a:latin typeface="Courier New" pitchFamily="49" charset="0"/>
                <a:cs typeface="Courier New" pitchFamily="49" charset="0"/>
              </a:rPr>
              <a:t>( isiz1, isiz2, isiz3,</a:t>
            </a:r>
          </a:p>
          <a:p>
            <a:r>
              <a:rPr lang="en-US" sz="1000" dirty="0" smtClean="0">
                <a:solidFill>
                  <a:schemeClr val="bg1"/>
                </a:solidFill>
                <a:latin typeface="Courier New" pitchFamily="49" charset="0"/>
                <a:cs typeface="Courier New" pitchFamily="49" charset="0"/>
              </a:rPr>
              <a:t>     &gt;                 </a:t>
            </a:r>
            <a:r>
              <a:rPr lang="en-US" sz="1000" dirty="0" err="1" smtClean="0">
                <a:solidFill>
                  <a:schemeClr val="bg1"/>
                </a:solidFill>
                <a:latin typeface="Courier New" pitchFamily="49" charset="0"/>
                <a:cs typeface="Courier New" pitchFamily="49" charset="0"/>
              </a:rPr>
              <a:t>nx</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ny</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nz</a:t>
            </a:r>
            <a:r>
              <a:rPr lang="en-US" sz="1000" dirty="0" smtClean="0">
                <a:solidFill>
                  <a:schemeClr val="bg1"/>
                </a:solidFill>
                <a:latin typeface="Courier New" pitchFamily="49" charset="0"/>
                <a:cs typeface="Courier New" pitchFamily="49" charset="0"/>
              </a:rPr>
              <a:t>, i0, i1, j0, j1, k,</a:t>
            </a:r>
          </a:p>
          <a:p>
            <a:r>
              <a:rPr lang="en-US" sz="1000" dirty="0" smtClean="0">
                <a:solidFill>
                  <a:schemeClr val="bg1"/>
                </a:solidFill>
                <a:latin typeface="Courier New" pitchFamily="49" charset="0"/>
                <a:cs typeface="Courier New" pitchFamily="49" charset="0"/>
              </a:rPr>
              <a:t>     &gt;                 omega,</a:t>
            </a:r>
          </a:p>
          <a:p>
            <a:r>
              <a:rPr lang="en-US" sz="1000" dirty="0" smtClean="0">
                <a:solidFill>
                  <a:schemeClr val="bg1"/>
                </a:solidFill>
                <a:latin typeface="Courier New" pitchFamily="49" charset="0"/>
                <a:cs typeface="Courier New" pitchFamily="49" charset="0"/>
              </a:rPr>
              <a:t>     &gt;                 </a:t>
            </a:r>
            <a:r>
              <a:rPr lang="en-US" sz="1000" dirty="0" err="1" smtClean="0">
                <a:solidFill>
                  <a:schemeClr val="bg1"/>
                </a:solidFill>
                <a:latin typeface="Courier New" pitchFamily="49" charset="0"/>
                <a:cs typeface="Courier New" pitchFamily="49" charset="0"/>
              </a:rPr>
              <a:t>rsd</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tv</a:t>
            </a:r>
            <a:r>
              <a:rPr lang="en-US" sz="1000" dirty="0" smtClean="0">
                <a:solidFill>
                  <a:schemeClr val="bg1"/>
                </a:solidFill>
                <a:latin typeface="Courier New" pitchFamily="49" charset="0"/>
                <a:cs typeface="Courier New" pitchFamily="49" charset="0"/>
              </a:rPr>
              <a:t>,</a:t>
            </a:r>
          </a:p>
          <a:p>
            <a:r>
              <a:rPr lang="en-US" sz="1000" dirty="0" smtClean="0">
                <a:solidFill>
                  <a:schemeClr val="bg1"/>
                </a:solidFill>
                <a:latin typeface="Courier New" pitchFamily="49" charset="0"/>
                <a:cs typeface="Courier New" pitchFamily="49" charset="0"/>
              </a:rPr>
              <a:t>     &gt;                 a, b, c, d )</a:t>
            </a:r>
          </a:p>
          <a:p>
            <a:r>
              <a:rPr lang="en-US" sz="1000" dirty="0" smtClean="0">
                <a:solidFill>
                  <a:schemeClr val="bg1"/>
                </a:solidFill>
                <a:latin typeface="Courier New" pitchFamily="49" charset="0"/>
                <a:cs typeface="Courier New" pitchFamily="49" charset="0"/>
              </a:rPr>
              <a:t>           end if</a:t>
            </a:r>
          </a:p>
          <a:p>
            <a:r>
              <a:rPr lang="en-US" sz="1000" dirty="0" smtClean="0">
                <a:solidFill>
                  <a:schemeClr val="bg1"/>
                </a:solidFill>
                <a:latin typeface="Courier New" pitchFamily="49" charset="0"/>
                <a:cs typeface="Courier New" pitchFamily="49" charset="0"/>
              </a:rPr>
              <a:t>!$</a:t>
            </a:r>
            <a:r>
              <a:rPr lang="en-US" sz="1000" dirty="0" err="1" smtClean="0">
                <a:solidFill>
                  <a:schemeClr val="bg1"/>
                </a:solidFill>
                <a:latin typeface="Courier New" pitchFamily="49" charset="0"/>
                <a:cs typeface="Courier New" pitchFamily="49" charset="0"/>
              </a:rPr>
              <a:t>omp</a:t>
            </a:r>
            <a:r>
              <a:rPr lang="en-US" sz="1000" dirty="0" smtClean="0">
                <a:solidFill>
                  <a:schemeClr val="bg1"/>
                </a:solidFill>
                <a:latin typeface="Courier New" pitchFamily="49" charset="0"/>
                <a:cs typeface="Courier New" pitchFamily="49" charset="0"/>
              </a:rPr>
              <a:t> barrier</a:t>
            </a:r>
          </a:p>
          <a:p>
            <a:r>
              <a:rPr lang="en-US" sz="1000" dirty="0" smtClean="0">
                <a:solidFill>
                  <a:schemeClr val="bg1"/>
                </a:solidFill>
                <a:latin typeface="Courier New" pitchFamily="49" charset="0"/>
                <a:cs typeface="Courier New" pitchFamily="49" charset="0"/>
              </a:rPr>
              <a:t>          end do</a:t>
            </a:r>
          </a:p>
          <a:p>
            <a:r>
              <a:rPr lang="en-US" sz="1000" dirty="0" smtClean="0">
                <a:solidFill>
                  <a:schemeClr val="bg1"/>
                </a:solidFill>
                <a:latin typeface="Courier New" pitchFamily="49" charset="0"/>
                <a:cs typeface="Courier New" pitchFamily="49" charset="0"/>
              </a:rPr>
              <a:t>	o	</a:t>
            </a:r>
            <a:r>
              <a:rPr lang="en-US" sz="1000" dirty="0" err="1" smtClean="0">
                <a:solidFill>
                  <a:schemeClr val="bg1"/>
                </a:solidFill>
                <a:latin typeface="Courier New" pitchFamily="49" charset="0"/>
                <a:cs typeface="Courier New" pitchFamily="49" charset="0"/>
              </a:rPr>
              <a:t>o</a:t>
            </a:r>
            <a:r>
              <a:rPr lang="en-US" sz="1000" dirty="0" smtClean="0">
                <a:solidFill>
                  <a:schemeClr val="bg1"/>
                </a:solidFill>
                <a:latin typeface="Courier New" pitchFamily="49" charset="0"/>
                <a:cs typeface="Courier New" pitchFamily="49" charset="0"/>
              </a:rPr>
              <a:t>	</a:t>
            </a:r>
            <a:r>
              <a:rPr lang="en-US" sz="1000" dirty="0" err="1" smtClean="0">
                <a:solidFill>
                  <a:schemeClr val="bg1"/>
                </a:solidFill>
                <a:latin typeface="Courier New" pitchFamily="49" charset="0"/>
                <a:cs typeface="Courier New" pitchFamily="49" charset="0"/>
              </a:rPr>
              <a:t>o</a:t>
            </a:r>
            <a:endParaRPr lang="en-US" sz="1000" dirty="0" smtClean="0">
              <a:solidFill>
                <a:schemeClr val="bg1"/>
              </a:solidFill>
              <a:latin typeface="Courier New" pitchFamily="49" charset="0"/>
              <a:cs typeface="Courier New" pitchFamily="49" charset="0"/>
            </a:endParaRPr>
          </a:p>
          <a:p>
            <a:r>
              <a:rPr lang="en-US" sz="1000" dirty="0" smtClean="0">
                <a:solidFill>
                  <a:schemeClr val="bg1"/>
                </a:solidFill>
                <a:latin typeface="Courier New" pitchFamily="49" charset="0"/>
                <a:cs typeface="Courier New" pitchFamily="49" charset="0"/>
              </a:rPr>
              <a:t>!$</a:t>
            </a:r>
            <a:r>
              <a:rPr lang="en-US" sz="1000" dirty="0" err="1" smtClean="0">
                <a:solidFill>
                  <a:schemeClr val="bg1"/>
                </a:solidFill>
                <a:latin typeface="Courier New" pitchFamily="49" charset="0"/>
                <a:cs typeface="Courier New" pitchFamily="49" charset="0"/>
              </a:rPr>
              <a:t>omp</a:t>
            </a:r>
            <a:r>
              <a:rPr lang="en-US" sz="1000" dirty="0" smtClean="0">
                <a:solidFill>
                  <a:schemeClr val="bg1"/>
                </a:solidFill>
                <a:latin typeface="Courier New" pitchFamily="49" charset="0"/>
                <a:cs typeface="Courier New" pitchFamily="49" charset="0"/>
              </a:rPr>
              <a:t> end parallel</a:t>
            </a:r>
          </a:p>
          <a:p>
            <a:endParaRPr lang="en-US"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609600"/>
            <a:ext cx="7848600" cy="5632311"/>
          </a:xfrm>
          <a:prstGeom prst="rect">
            <a:avLst/>
          </a:prstGeom>
        </p:spPr>
        <p:txBody>
          <a:bodyPr wrap="square">
            <a:spAutoFit/>
          </a:bodyPr>
          <a:lstStyle/>
          <a:p>
            <a:r>
              <a:rPr lang="en-US" dirty="0" smtClean="0">
                <a:solidFill>
                  <a:schemeClr val="bg1"/>
                </a:solidFill>
              </a:rPr>
              <a:t>APPLU is another NASA parallel benchmark which performs the solution of five coupled nonlinear PDE's, on a 3-dimensional logically structured grid, using an implicit </a:t>
            </a:r>
            <a:r>
              <a:rPr lang="en-US" dirty="0" err="1" smtClean="0">
                <a:solidFill>
                  <a:schemeClr val="bg1"/>
                </a:solidFill>
              </a:rPr>
              <a:t>psuedo</a:t>
            </a:r>
            <a:r>
              <a:rPr lang="en-US" dirty="0" smtClean="0">
                <a:solidFill>
                  <a:schemeClr val="bg1"/>
                </a:solidFill>
              </a:rPr>
              <a:t>-time marching scheme, based on two-factor approximate factorization of the sparse </a:t>
            </a:r>
            <a:r>
              <a:rPr lang="en-US" dirty="0" err="1" smtClean="0">
                <a:solidFill>
                  <a:schemeClr val="bg1"/>
                </a:solidFill>
              </a:rPr>
              <a:t>Jacobian</a:t>
            </a:r>
            <a:r>
              <a:rPr lang="en-US" dirty="0" smtClean="0">
                <a:solidFill>
                  <a:schemeClr val="bg1"/>
                </a:solidFill>
              </a:rPr>
              <a:t> matrix.  The following chart shows that some routines scale very well while other do not. The overall performance is 3.91 on 8 threads. The reason for the difference in the performance of the individual routines can be attributed to the granularity of the parallelized region. The table below shows the granularity and performance gain for each of 7 of the major routines.</a:t>
            </a:r>
          </a:p>
          <a:p>
            <a:endParaRPr lang="en-US" dirty="0" smtClean="0">
              <a:solidFill>
                <a:schemeClr val="bg1"/>
              </a:solidFill>
            </a:endParaRPr>
          </a:p>
          <a:p>
            <a:r>
              <a:rPr lang="en-US" dirty="0" smtClean="0">
                <a:solidFill>
                  <a:schemeClr val="bg1"/>
                </a:solidFill>
              </a:rPr>
              <a:t>	buts	</a:t>
            </a:r>
            <a:r>
              <a:rPr lang="en-US" dirty="0" err="1" smtClean="0">
                <a:solidFill>
                  <a:schemeClr val="bg1"/>
                </a:solidFill>
              </a:rPr>
              <a:t>jacu</a:t>
            </a:r>
            <a:r>
              <a:rPr lang="en-US" dirty="0" smtClean="0">
                <a:solidFill>
                  <a:schemeClr val="bg1"/>
                </a:solidFill>
              </a:rPr>
              <a:t>	</a:t>
            </a:r>
            <a:r>
              <a:rPr lang="en-US" dirty="0" err="1" smtClean="0">
                <a:solidFill>
                  <a:schemeClr val="bg1"/>
                </a:solidFill>
              </a:rPr>
              <a:t>blts</a:t>
            </a:r>
            <a:r>
              <a:rPr lang="en-US" dirty="0" smtClean="0">
                <a:solidFill>
                  <a:schemeClr val="bg1"/>
                </a:solidFill>
              </a:rPr>
              <a:t>	</a:t>
            </a:r>
            <a:r>
              <a:rPr lang="en-US" dirty="0" err="1" smtClean="0">
                <a:solidFill>
                  <a:schemeClr val="bg1"/>
                </a:solidFill>
              </a:rPr>
              <a:t>jacld</a:t>
            </a:r>
            <a:r>
              <a:rPr lang="en-US" dirty="0" smtClean="0">
                <a:solidFill>
                  <a:schemeClr val="bg1"/>
                </a:solidFill>
              </a:rPr>
              <a:t>	Rhs_303	Rhs_153	Rhs_56</a:t>
            </a:r>
          </a:p>
          <a:p>
            <a:r>
              <a:rPr lang="en-US" sz="1200" dirty="0" smtClean="0">
                <a:solidFill>
                  <a:schemeClr val="bg1"/>
                </a:solidFill>
              </a:rPr>
              <a:t>Granularity	</a:t>
            </a:r>
            <a:r>
              <a:rPr lang="en-US" dirty="0" smtClean="0">
                <a:solidFill>
                  <a:schemeClr val="bg1"/>
                </a:solidFill>
              </a:rPr>
              <a:t>.02	.02	.02	.01	1.78	1.45	.97</a:t>
            </a:r>
          </a:p>
          <a:p>
            <a:r>
              <a:rPr lang="en-US" sz="1200" dirty="0" smtClean="0">
                <a:solidFill>
                  <a:schemeClr val="bg1"/>
                </a:solidFill>
              </a:rPr>
              <a:t>Performance	</a:t>
            </a:r>
            <a:r>
              <a:rPr lang="en-US" dirty="0" smtClean="0">
                <a:solidFill>
                  <a:schemeClr val="bg1"/>
                </a:solidFill>
              </a:rPr>
              <a:t>3.6	2.45	4.67	4.15	7	1.69	7.03</a:t>
            </a:r>
          </a:p>
          <a:p>
            <a:endParaRPr lang="en-US" dirty="0" smtClean="0">
              <a:solidFill>
                <a:schemeClr val="bg1"/>
              </a:solidFill>
            </a:endParaRPr>
          </a:p>
          <a:p>
            <a:r>
              <a:rPr lang="en-US" dirty="0" smtClean="0">
                <a:solidFill>
                  <a:schemeClr val="bg1"/>
                </a:solidFill>
              </a:rPr>
              <a:t>While it is not a linear function of granularity, the performance is highly dependent upon the granularity of the loop. In this case granularity is the time the loop takes to execute divided by the number of times the loop is executed. The other variation in the table could be due to the memory bandwidth requirement of the individual loops. </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52076" y="287674"/>
          <a:ext cx="8639848" cy="62826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So-so</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a:t>
            </a:r>
            <a:r>
              <a:rPr lang="en-US" dirty="0" smtClean="0">
                <a:solidFill>
                  <a:srgbClr val="FF0000"/>
                </a:solidFill>
              </a:rPr>
              <a:t>not good</a:t>
            </a:r>
          </a:p>
          <a:p>
            <a:r>
              <a:rPr lang="en-US" dirty="0" smtClean="0"/>
              <a:t>Load Balance of the computation is good</a:t>
            </a:r>
          </a:p>
          <a:p>
            <a:r>
              <a:rPr lang="en-US" dirty="0" smtClean="0"/>
              <a:t>The computation that is parallelized </a:t>
            </a:r>
            <a:r>
              <a:rPr lang="en-US" dirty="0" smtClean="0">
                <a:solidFill>
                  <a:srgbClr val="FF0000"/>
                </a:solidFill>
              </a:rPr>
              <a:t>is</a:t>
            </a:r>
            <a:r>
              <a:rPr lang="en-US" dirty="0" smtClean="0"/>
              <a:t> memory bandwidth limited</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51381" y="291642"/>
          <a:ext cx="8641237" cy="62747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3124200" y="6356350"/>
            <a:ext cx="2895600" cy="365125"/>
          </a:xfrm>
          <a:prstGeom prst="rect">
            <a:avLst/>
          </a:prstGeom>
        </p:spPr>
        <p:txBody>
          <a:bodyPr/>
          <a:lstStyle/>
          <a:p>
            <a:pPr>
              <a:defRPr/>
            </a:pPr>
            <a:fld id="{2A63C253-945E-4729-BA07-3824848010B9}" type="slidenum">
              <a:rPr lang="en-US"/>
              <a:pPr>
                <a:defRPr/>
              </a:pPr>
              <a:t>3</a:t>
            </a:fld>
            <a:r>
              <a:rPr lang="en-US"/>
              <a:t> </a:t>
            </a:r>
          </a:p>
        </p:txBody>
      </p:sp>
      <p:sp>
        <p:nvSpPr>
          <p:cNvPr id="5124" name="Rectangle 3"/>
          <p:cNvSpPr>
            <a:spLocks noChangeArrowheads="1"/>
          </p:cNvSpPr>
          <p:nvPr/>
        </p:nvSpPr>
        <p:spPr bwMode="auto">
          <a:xfrm>
            <a:off x="0" y="979488"/>
            <a:ext cx="10248900" cy="5786437"/>
          </a:xfrm>
          <a:prstGeom prst="rect">
            <a:avLst/>
          </a:prstGeom>
          <a:noFill/>
          <a:ln w="9525">
            <a:noFill/>
            <a:miter lim="800000"/>
            <a:headEnd/>
            <a:tailEnd/>
          </a:ln>
        </p:spPr>
        <p:txBody>
          <a:bodyPr>
            <a:spAutoFit/>
          </a:bodyPr>
          <a:lstStyle/>
          <a:p>
            <a:pPr algn="l"/>
            <a:r>
              <a:rPr lang="en-US" sz="1600" dirty="0">
                <a:solidFill>
                  <a:schemeClr val="bg1"/>
                </a:solidFill>
              </a:rPr>
              <a:t>C$OMP PARALLELDO </a:t>
            </a:r>
          </a:p>
          <a:p>
            <a:pPr algn="l"/>
            <a:r>
              <a:rPr lang="en-US" sz="1600" dirty="0">
                <a:solidFill>
                  <a:schemeClr val="bg1"/>
                </a:solidFill>
              </a:rPr>
              <a:t>C$OMP&amp;SHARED (I1,CMU,GDIFFAC,DXI,RDENG,K2,DZI,KK,J2,CNUK,IBDD,XAREA)</a:t>
            </a:r>
          </a:p>
          <a:p>
            <a:pPr algn="l"/>
            <a:r>
              <a:rPr lang="en-US" sz="1600" dirty="0">
                <a:solidFill>
                  <a:schemeClr val="bg1"/>
                </a:solidFill>
              </a:rPr>
              <a:t>C$OMP&amp;SHARED(K1,I2,DYI,J1,DTVOL,JMAX,DELTA,IADD,N,DCDX,DVDZ,CPK,FSI)</a:t>
            </a:r>
          </a:p>
          <a:p>
            <a:pPr algn="l"/>
            <a:r>
              <a:rPr lang="en-US" sz="1600" dirty="0">
                <a:solidFill>
                  <a:schemeClr val="bg1"/>
                </a:solidFill>
              </a:rPr>
              <a:t>C$OMP&amp;SHARED(HFK,DWDY,QAV,WAV,CONC,PAV,EK,DU,VAV,HF,UAV,W,V,U,T,Q,H)</a:t>
            </a:r>
          </a:p>
          <a:p>
            <a:pPr algn="l"/>
            <a:r>
              <a:rPr lang="en-US" sz="1600" dirty="0">
                <a:solidFill>
                  <a:schemeClr val="bg1"/>
                </a:solidFill>
              </a:rPr>
              <a:t>C$OMP&amp;PRIVATE (RHEV,RHEK,TXX,HK,ABD,CPAV,TEMP,SXX,SGSXX,WAVE,RLMBDA)</a:t>
            </a:r>
          </a:p>
          <a:p>
            <a:pPr algn="l"/>
            <a:r>
              <a:rPr lang="en-US" sz="1600" dirty="0">
                <a:solidFill>
                  <a:schemeClr val="bg1"/>
                </a:solidFill>
              </a:rPr>
              <a:t>C$OMP&amp;PRIVATE (SGSEX,RHAVE,QSPI,VAVE,TZX,TXZ,RK,SGSXY,ICD,II,QSP,QX)</a:t>
            </a:r>
          </a:p>
          <a:p>
            <a:pPr algn="l"/>
            <a:r>
              <a:rPr lang="en-US" sz="1600" dirty="0">
                <a:solidFill>
                  <a:schemeClr val="bg1"/>
                </a:solidFill>
              </a:rPr>
              <a:t>C$OMP&amp;PRIVATE (UAVE,SYY,SXZ,NS,RD,SGSXZ,TYX,TXY,EKAVE,IBD,SXY,DIV,SZZ)</a:t>
            </a:r>
          </a:p>
          <a:p>
            <a:pPr algn="l"/>
            <a:r>
              <a:rPr lang="en-US" sz="1600" dirty="0">
                <a:solidFill>
                  <a:schemeClr val="bg1"/>
                </a:solidFill>
              </a:rPr>
              <a:t>C$OMP&amp;PRIVATE (L,J,I,QS,DVDY,DVDX,EKCOEF,DUDZ,DUDY,DUDX,DHDX,QDIFFX)</a:t>
            </a:r>
          </a:p>
          <a:p>
            <a:pPr algn="l"/>
            <a:r>
              <a:rPr lang="en-US" sz="1600" dirty="0">
                <a:solidFill>
                  <a:schemeClr val="bg1"/>
                </a:solidFill>
              </a:rPr>
              <a:t>C$OMP&amp;PRIVATE (DKDX,RMU,DTDX,DWDZ,DWDX,K)</a:t>
            </a:r>
          </a:p>
          <a:p>
            <a:pPr algn="l"/>
            <a:r>
              <a:rPr lang="en-US" sz="1600" dirty="0">
                <a:solidFill>
                  <a:schemeClr val="bg1"/>
                </a:solidFill>
              </a:rPr>
              <a:t>      DO K = K1,K2</a:t>
            </a:r>
          </a:p>
          <a:p>
            <a:pPr algn="l"/>
            <a:r>
              <a:rPr lang="en-US" sz="1600" dirty="0">
                <a:solidFill>
                  <a:schemeClr val="bg1"/>
                </a:solidFill>
              </a:rPr>
              <a:t>         DO J = J1,J2</a:t>
            </a:r>
          </a:p>
          <a:p>
            <a:pPr algn="l"/>
            <a:endParaRPr lang="en-US" sz="1600" dirty="0">
              <a:solidFill>
                <a:schemeClr val="bg1"/>
              </a:solidFill>
            </a:endParaRPr>
          </a:p>
          <a:p>
            <a:pPr algn="l"/>
            <a:r>
              <a:rPr lang="en-US" sz="1600" dirty="0">
                <a:solidFill>
                  <a:schemeClr val="bg1"/>
                </a:solidFill>
              </a:rPr>
              <a:t>            ABD = DBLE(IBDD)</a:t>
            </a:r>
          </a:p>
          <a:p>
            <a:pPr algn="l"/>
            <a:r>
              <a:rPr lang="en-US" sz="1600" dirty="0">
                <a:solidFill>
                  <a:schemeClr val="bg1"/>
                </a:solidFill>
              </a:rPr>
              <a:t>!</a:t>
            </a:r>
          </a:p>
          <a:p>
            <a:pPr algn="l"/>
            <a:r>
              <a:rPr lang="en-US" sz="1600" dirty="0">
                <a:solidFill>
                  <a:schemeClr val="bg1"/>
                </a:solidFill>
              </a:rPr>
              <a:t>! EULER STUFF</a:t>
            </a:r>
          </a:p>
          <a:p>
            <a:pPr algn="l"/>
            <a:r>
              <a:rPr lang="en-US" sz="1600" dirty="0">
                <a:solidFill>
                  <a:schemeClr val="bg1"/>
                </a:solidFill>
              </a:rPr>
              <a:t>!</a:t>
            </a:r>
          </a:p>
          <a:p>
            <a:pPr algn="l"/>
            <a:r>
              <a:rPr lang="en-US" sz="1600" dirty="0">
                <a:solidFill>
                  <a:schemeClr val="bg1"/>
                </a:solidFill>
              </a:rPr>
              <a:t>           DO I = I1,I2</a:t>
            </a:r>
          </a:p>
          <a:p>
            <a:pPr algn="l"/>
            <a:r>
              <a:rPr lang="en-US" sz="1600" dirty="0">
                <a:solidFill>
                  <a:schemeClr val="bg1"/>
                </a:solidFill>
              </a:rPr>
              <a:t>               QS(I) = UAV(I,J,K) * XAREA</a:t>
            </a:r>
          </a:p>
          <a:p>
            <a:pPr algn="l"/>
            <a:r>
              <a:rPr lang="en-US" sz="1600" dirty="0">
                <a:solidFill>
                  <a:schemeClr val="bg1"/>
                </a:solidFill>
              </a:rPr>
              <a:t>            END DO</a:t>
            </a:r>
          </a:p>
          <a:p>
            <a:pPr algn="l"/>
            <a:r>
              <a:rPr lang="en-US" sz="1600" dirty="0">
                <a:solidFill>
                  <a:schemeClr val="bg1"/>
                </a:solidFill>
              </a:rPr>
              <a:t> </a:t>
            </a:r>
          </a:p>
          <a:p>
            <a:pPr algn="l"/>
            <a:r>
              <a:rPr lang="en-US" sz="1600" dirty="0">
                <a:solidFill>
                  <a:schemeClr val="bg1"/>
                </a:solidFill>
              </a:rPr>
              <a:t>            IF(NSCHEME .EQ. 2) THEN</a:t>
            </a:r>
          </a:p>
          <a:p>
            <a:pPr algn="l"/>
            <a:r>
              <a:rPr lang="en-US" sz="1600" dirty="0">
                <a:solidFill>
                  <a:schemeClr val="bg1"/>
                </a:solidFill>
              </a:rPr>
              <a:t>               DO I = I1,I2</a:t>
            </a:r>
          </a:p>
          <a:p>
            <a:pPr algn="l"/>
            <a:r>
              <a:rPr lang="en-US" dirty="0"/>
              <a:t> </a:t>
            </a:r>
          </a:p>
        </p:txBody>
      </p:sp>
      <p:sp>
        <p:nvSpPr>
          <p:cNvPr id="5125" name="TextBox 4"/>
          <p:cNvSpPr txBox="1">
            <a:spLocks noChangeArrowheads="1"/>
          </p:cNvSpPr>
          <p:nvPr/>
        </p:nvSpPr>
        <p:spPr bwMode="auto">
          <a:xfrm>
            <a:off x="2476500" y="476250"/>
            <a:ext cx="3794125" cy="461963"/>
          </a:xfrm>
          <a:prstGeom prst="rect">
            <a:avLst/>
          </a:prstGeom>
          <a:noFill/>
          <a:ln w="9525">
            <a:noFill/>
            <a:miter lim="800000"/>
            <a:headEnd/>
            <a:tailEnd/>
          </a:ln>
        </p:spPr>
        <p:txBody>
          <a:bodyPr wrap="none">
            <a:spAutoFit/>
          </a:bodyPr>
          <a:lstStyle/>
          <a:p>
            <a:r>
              <a:rPr lang="en-US" sz="2400">
                <a:solidFill>
                  <a:srgbClr val="FF0000"/>
                </a:solidFill>
              </a:rPr>
              <a:t>LESLIE3D OMP directives</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447800"/>
            <a:ext cx="8229600" cy="4832092"/>
          </a:xfrm>
          <a:prstGeom prst="rect">
            <a:avLst/>
          </a:prstGeom>
        </p:spPr>
        <p:txBody>
          <a:bodyPr wrap="square">
            <a:spAutoFit/>
          </a:bodyPr>
          <a:lstStyle/>
          <a:p>
            <a:r>
              <a:rPr lang="en-US" sz="1400" dirty="0" smtClean="0">
                <a:solidFill>
                  <a:schemeClr val="bg1"/>
                </a:solidFill>
                <a:latin typeface="Courier New" pitchFamily="49" charset="0"/>
                <a:cs typeface="Courier New" pitchFamily="49" charset="0"/>
              </a:rPr>
              <a:t>!$OMP DO SCHEDULE(GUIDED)</a:t>
            </a:r>
          </a:p>
          <a:p>
            <a:r>
              <a:rPr lang="en-US" sz="1400" dirty="0" smtClean="0">
                <a:solidFill>
                  <a:schemeClr val="bg1"/>
                </a:solidFill>
                <a:latin typeface="Courier New" pitchFamily="49" charset="0"/>
                <a:cs typeface="Courier New" pitchFamily="49" charset="0"/>
              </a:rPr>
              <a:t>                Ext12: Do LM = 1, K</a:t>
            </a:r>
          </a:p>
          <a:p>
            <a:r>
              <a:rPr lang="en-US" sz="1400" dirty="0" smtClean="0">
                <a:solidFill>
                  <a:schemeClr val="bg1"/>
                </a:solidFill>
                <a:latin typeface="Courier New" pitchFamily="49" charset="0"/>
                <a:cs typeface="Courier New" pitchFamily="49" charset="0"/>
              </a:rPr>
              <a:t>                 L = (LM - 1) / NKY + 1</a:t>
            </a:r>
          </a:p>
          <a:p>
            <a:r>
              <a:rPr lang="en-US" sz="1400" dirty="0" smtClean="0">
                <a:solidFill>
                  <a:schemeClr val="bg1"/>
                </a:solidFill>
                <a:latin typeface="Courier New" pitchFamily="49" charset="0"/>
                <a:cs typeface="Courier New" pitchFamily="49" charset="0"/>
              </a:rPr>
              <a:t>                 M = LM - (L - 1) * NKY</a:t>
            </a:r>
          </a:p>
          <a:p>
            <a:r>
              <a:rPr lang="en-US" sz="1400" dirty="0" smtClean="0">
                <a:solidFill>
                  <a:schemeClr val="bg1"/>
                </a:solidFill>
                <a:latin typeface="Courier New" pitchFamily="49" charset="0"/>
                <a:cs typeface="Courier New" pitchFamily="49" charset="0"/>
              </a:rPr>
              <a:t>                  Do IL=1,NX</a:t>
            </a:r>
          </a:p>
          <a:p>
            <a:r>
              <a:rPr lang="en-US" sz="1400" dirty="0" smtClean="0">
                <a:solidFill>
                  <a:schemeClr val="bg1"/>
                </a:solidFill>
                <a:latin typeface="Courier New" pitchFamily="49" charset="0"/>
                <a:cs typeface="Courier New" pitchFamily="49" charset="0"/>
              </a:rPr>
              <a:t>                   Do JL=1,NY</a:t>
            </a:r>
          </a:p>
          <a:p>
            <a:r>
              <a:rPr lang="en-US" sz="1400" dirty="0" smtClean="0">
                <a:solidFill>
                  <a:schemeClr val="bg1"/>
                </a:solidFill>
                <a:latin typeface="Courier New" pitchFamily="49" charset="0"/>
                <a:cs typeface="Courier New" pitchFamily="49" charset="0"/>
              </a:rPr>
              <a:t>                    Do </a:t>
            </a:r>
            <a:r>
              <a:rPr lang="en-US" sz="1400" dirty="0" err="1" smtClean="0">
                <a:solidFill>
                  <a:schemeClr val="bg1"/>
                </a:solidFill>
                <a:latin typeface="Courier New" pitchFamily="49" charset="0"/>
                <a:cs typeface="Courier New" pitchFamily="49" charset="0"/>
              </a:rPr>
              <a:t>i</a:t>
            </a:r>
            <a:r>
              <a:rPr lang="en-US" sz="1400" dirty="0" smtClean="0">
                <a:solidFill>
                  <a:schemeClr val="bg1"/>
                </a:solidFill>
                <a:latin typeface="Courier New" pitchFamily="49" charset="0"/>
                <a:cs typeface="Courier New" pitchFamily="49" charset="0"/>
              </a:rPr>
              <a:t>=1,NKX</a:t>
            </a:r>
          </a:p>
          <a:p>
            <a:r>
              <a:rPr lang="en-US" sz="1400" dirty="0" smtClean="0">
                <a:solidFill>
                  <a:schemeClr val="bg1"/>
                </a:solidFill>
                <a:latin typeface="Courier New" pitchFamily="49" charset="0"/>
                <a:cs typeface="Courier New" pitchFamily="49" charset="0"/>
              </a:rPr>
              <a:t>                     Do j=1,NKY</a:t>
            </a:r>
          </a:p>
          <a:p>
            <a:r>
              <a:rPr lang="en-US" sz="1400" dirty="0" smtClean="0">
                <a:solidFill>
                  <a:schemeClr val="bg1"/>
                </a:solidFill>
                <a:latin typeface="Courier New" pitchFamily="49" charset="0"/>
                <a:cs typeface="Courier New" pitchFamily="49" charset="0"/>
              </a:rPr>
              <a:t>                        LPOP( NKY*(i-1)+j, NY*(IL-1)+JL ) = &amp;</a:t>
            </a:r>
          </a:p>
          <a:p>
            <a:r>
              <a:rPr lang="en-US" sz="1400" dirty="0" smtClean="0">
                <a:solidFill>
                  <a:schemeClr val="bg1"/>
                </a:solidFill>
                <a:latin typeface="Courier New" pitchFamily="49" charset="0"/>
                <a:cs typeface="Courier New" pitchFamily="49" charset="0"/>
              </a:rPr>
              <a:t>                                  WXTX(</a:t>
            </a:r>
            <a:r>
              <a:rPr lang="en-US" sz="1400" dirty="0" err="1" smtClean="0">
                <a:solidFill>
                  <a:schemeClr val="bg1"/>
                </a:solidFill>
                <a:latin typeface="Courier New" pitchFamily="49" charset="0"/>
                <a:cs typeface="Courier New" pitchFamily="49" charset="0"/>
              </a:rPr>
              <a:t>IL,i,L</a:t>
            </a:r>
            <a:r>
              <a:rPr lang="en-US" sz="1400" dirty="0" smtClean="0">
                <a:solidFill>
                  <a:schemeClr val="bg1"/>
                </a:solidFill>
                <a:latin typeface="Courier New" pitchFamily="49" charset="0"/>
                <a:cs typeface="Courier New" pitchFamily="49" charset="0"/>
              </a:rPr>
              <a:t>) * WXTY(</a:t>
            </a:r>
            <a:r>
              <a:rPr lang="en-US" sz="1400" dirty="0" err="1" smtClean="0">
                <a:solidFill>
                  <a:schemeClr val="bg1"/>
                </a:solidFill>
                <a:latin typeface="Courier New" pitchFamily="49" charset="0"/>
                <a:cs typeface="Courier New" pitchFamily="49" charset="0"/>
              </a:rPr>
              <a:t>JL,j,M</a:t>
            </a:r>
            <a:r>
              <a:rPr lang="en-US" sz="1400" dirty="0" smtClean="0">
                <a:solidFill>
                  <a:schemeClr val="bg1"/>
                </a:solidFill>
                <a:latin typeface="Courier New" pitchFamily="49" charset="0"/>
                <a:cs typeface="Courier New" pitchFamily="49" charset="0"/>
              </a:rPr>
              <a:t>) + &amp;</a:t>
            </a:r>
          </a:p>
          <a:p>
            <a:r>
              <a:rPr lang="en-US" sz="1400" dirty="0" smtClean="0">
                <a:solidFill>
                  <a:schemeClr val="bg1"/>
                </a:solidFill>
                <a:latin typeface="Courier New" pitchFamily="49" charset="0"/>
                <a:cs typeface="Courier New" pitchFamily="49" charset="0"/>
              </a:rPr>
              <a:t>                                  WYTX(</a:t>
            </a:r>
            <a:r>
              <a:rPr lang="en-US" sz="1400" dirty="0" err="1" smtClean="0">
                <a:solidFill>
                  <a:schemeClr val="bg1"/>
                </a:solidFill>
                <a:latin typeface="Courier New" pitchFamily="49" charset="0"/>
                <a:cs typeface="Courier New" pitchFamily="49" charset="0"/>
              </a:rPr>
              <a:t>IL,i,L</a:t>
            </a:r>
            <a:r>
              <a:rPr lang="en-US" sz="1400" dirty="0" smtClean="0">
                <a:solidFill>
                  <a:schemeClr val="bg1"/>
                </a:solidFill>
                <a:latin typeface="Courier New" pitchFamily="49" charset="0"/>
                <a:cs typeface="Courier New" pitchFamily="49" charset="0"/>
              </a:rPr>
              <a:t>) * WYTY(</a:t>
            </a:r>
            <a:r>
              <a:rPr lang="en-US" sz="1400" dirty="0" err="1" smtClean="0">
                <a:solidFill>
                  <a:schemeClr val="bg1"/>
                </a:solidFill>
                <a:latin typeface="Courier New" pitchFamily="49" charset="0"/>
                <a:cs typeface="Courier New" pitchFamily="49" charset="0"/>
              </a:rPr>
              <a:t>JL,j,M</a:t>
            </a:r>
            <a:r>
              <a:rPr lang="en-US" sz="1400" dirty="0" smtClean="0">
                <a:solidFill>
                  <a:schemeClr val="bg1"/>
                </a:solidFill>
                <a:latin typeface="Courier New" pitchFamily="49" charset="0"/>
                <a:cs typeface="Courier New" pitchFamily="49" charset="0"/>
              </a:rPr>
              <a:t>)</a:t>
            </a:r>
          </a:p>
          <a:p>
            <a:r>
              <a:rPr lang="en-US" sz="1400" dirty="0" smtClean="0">
                <a:solidFill>
                  <a:schemeClr val="bg1"/>
                </a:solidFill>
                <a:latin typeface="Courier New" pitchFamily="49" charset="0"/>
                <a:cs typeface="Courier New" pitchFamily="49" charset="0"/>
              </a:rPr>
              <a:t>                     End Do</a:t>
            </a:r>
          </a:p>
          <a:p>
            <a:r>
              <a:rPr lang="en-US" sz="1400" dirty="0" smtClean="0">
                <a:solidFill>
                  <a:schemeClr val="bg1"/>
                </a:solidFill>
                <a:latin typeface="Courier New" pitchFamily="49" charset="0"/>
                <a:cs typeface="Courier New" pitchFamily="49" charset="0"/>
              </a:rPr>
              <a:t>                    End Do</a:t>
            </a:r>
          </a:p>
          <a:p>
            <a:r>
              <a:rPr lang="en-US" sz="1400" dirty="0" smtClean="0">
                <a:solidFill>
                  <a:schemeClr val="bg1"/>
                </a:solidFill>
                <a:latin typeface="Courier New" pitchFamily="49" charset="0"/>
                <a:cs typeface="Courier New" pitchFamily="49" charset="0"/>
              </a:rPr>
              <a:t>                   End Do</a:t>
            </a:r>
          </a:p>
          <a:p>
            <a:r>
              <a:rPr lang="en-US" sz="1400" dirty="0" smtClean="0">
                <a:solidFill>
                  <a:schemeClr val="bg1"/>
                </a:solidFill>
                <a:latin typeface="Courier New" pitchFamily="49" charset="0"/>
                <a:cs typeface="Courier New" pitchFamily="49" charset="0"/>
              </a:rPr>
              <a:t>                  End Do</a:t>
            </a:r>
          </a:p>
          <a:p>
            <a:r>
              <a:rPr lang="en-US" sz="1400" dirty="0" smtClean="0">
                <a:solidFill>
                  <a:schemeClr val="bg1"/>
                </a:solidFill>
                <a:latin typeface="Courier New" pitchFamily="49" charset="0"/>
                <a:cs typeface="Courier New" pitchFamily="49" charset="0"/>
              </a:rPr>
              <a:t>                  LPOP1(1:K) = MATMUL( LPOP(1:K,1:N), Y(K+1:K+N) )</a:t>
            </a:r>
          </a:p>
          <a:p>
            <a:r>
              <a:rPr lang="en-US" sz="1400" dirty="0" smtClean="0">
                <a:solidFill>
                  <a:schemeClr val="bg1"/>
                </a:solidFill>
                <a:latin typeface="Courier New" pitchFamily="49" charset="0"/>
                <a:cs typeface="Courier New" pitchFamily="49" charset="0"/>
              </a:rPr>
              <a:t>                  Poj3( NKY*(L-1)+M, 1:K) = LPOP1(1:K)</a:t>
            </a:r>
          </a:p>
          <a:p>
            <a:r>
              <a:rPr lang="en-US" sz="1400" dirty="0" smtClean="0">
                <a:solidFill>
                  <a:schemeClr val="bg1"/>
                </a:solidFill>
                <a:latin typeface="Courier New" pitchFamily="49" charset="0"/>
                <a:cs typeface="Courier New" pitchFamily="49" charset="0"/>
              </a:rPr>
              <a:t>                  </a:t>
            </a:r>
            <a:r>
              <a:rPr lang="en-US" sz="1400" dirty="0" err="1" smtClean="0">
                <a:solidFill>
                  <a:schemeClr val="bg1"/>
                </a:solidFill>
                <a:latin typeface="Courier New" pitchFamily="49" charset="0"/>
                <a:cs typeface="Courier New" pitchFamily="49" charset="0"/>
              </a:rPr>
              <a:t>Xp</a:t>
            </a:r>
            <a:r>
              <a:rPr lang="en-US" sz="1400" dirty="0" smtClean="0">
                <a:solidFill>
                  <a:schemeClr val="bg1"/>
                </a:solidFill>
                <a:latin typeface="Courier New" pitchFamily="49" charset="0"/>
                <a:cs typeface="Courier New" pitchFamily="49" charset="0"/>
              </a:rPr>
              <a:t>(NKY*(L-1)+M) =  DOT_PRODUCT (Y(1:K), LPOP1(1:K) )</a:t>
            </a:r>
          </a:p>
          <a:p>
            <a:r>
              <a:rPr lang="en-US" sz="1400" dirty="0" smtClean="0">
                <a:solidFill>
                  <a:schemeClr val="bg1"/>
                </a:solidFill>
                <a:latin typeface="Courier New" pitchFamily="49" charset="0"/>
                <a:cs typeface="Courier New" pitchFamily="49" charset="0"/>
              </a:rPr>
              <a:t>                  Poj4( NKY*(L-1)+M,1:N) = &amp;</a:t>
            </a:r>
          </a:p>
          <a:p>
            <a:r>
              <a:rPr lang="en-US" sz="1400" dirty="0" smtClean="0">
                <a:solidFill>
                  <a:schemeClr val="bg1"/>
                </a:solidFill>
                <a:latin typeface="Courier New" pitchFamily="49" charset="0"/>
                <a:cs typeface="Courier New" pitchFamily="49" charset="0"/>
              </a:rPr>
              <a:t>                  MATMUL( TRANSPOSE( LPOP(1:K,1:N) ), Y(1:K) )</a:t>
            </a:r>
          </a:p>
          <a:p>
            <a:r>
              <a:rPr lang="en-US" sz="1400" dirty="0" smtClean="0">
                <a:solidFill>
                  <a:schemeClr val="bg1"/>
                </a:solidFill>
                <a:latin typeface="Courier New" pitchFamily="49" charset="0"/>
                <a:cs typeface="Courier New" pitchFamily="49" charset="0"/>
              </a:rPr>
              <a:t>                 End Do Ext12</a:t>
            </a:r>
          </a:p>
          <a:p>
            <a:r>
              <a:rPr lang="en-US" sz="1400" dirty="0" smtClean="0">
                <a:solidFill>
                  <a:schemeClr val="bg1"/>
                </a:solidFill>
                <a:latin typeface="Courier New" pitchFamily="49" charset="0"/>
                <a:cs typeface="Courier New" pitchFamily="49" charset="0"/>
              </a:rPr>
              <a:t>!$OMP END DO</a:t>
            </a:r>
            <a:endParaRPr lang="en-US" sz="1400" dirty="0">
              <a:solidFill>
                <a:schemeClr val="bg1"/>
              </a:solidFill>
              <a:latin typeface="Courier New" pitchFamily="49" charset="0"/>
              <a:cs typeface="Courier New" pitchFamily="49" charset="0"/>
            </a:endParaRPr>
          </a:p>
        </p:txBody>
      </p:sp>
      <p:sp>
        <p:nvSpPr>
          <p:cNvPr id="3" name="Title 2"/>
          <p:cNvSpPr>
            <a:spLocks noGrp="1"/>
          </p:cNvSpPr>
          <p:nvPr>
            <p:ph type="title"/>
          </p:nvPr>
        </p:nvSpPr>
        <p:spPr/>
        <p:txBody>
          <a:bodyPr/>
          <a:lstStyle/>
          <a:p>
            <a:r>
              <a:rPr lang="en-US" dirty="0" smtClean="0"/>
              <a:t>Major Loop in GALGEL </a:t>
            </a:r>
            <a:endParaRPr lang="en-US"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a:t>
            </a:r>
            <a:r>
              <a:rPr lang="en-US" dirty="0" smtClean="0"/>
              <a:t>Good</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a:t>
            </a:r>
            <a:r>
              <a:rPr lang="en-US" dirty="0" smtClean="0">
                <a:solidFill>
                  <a:srgbClr val="FF0000"/>
                </a:solidFill>
              </a:rPr>
              <a:t>reasonable</a:t>
            </a:r>
            <a:endParaRPr lang="en-US" dirty="0" smtClean="0">
              <a:solidFill>
                <a:srgbClr val="FF0000"/>
              </a:solidFill>
            </a:endParaRPr>
          </a:p>
          <a:p>
            <a:r>
              <a:rPr lang="en-US" dirty="0" smtClean="0"/>
              <a:t>Load Balance of the computation is good</a:t>
            </a:r>
          </a:p>
          <a:p>
            <a:r>
              <a:rPr lang="en-US" dirty="0" smtClean="0"/>
              <a:t>The computation that is parallelized </a:t>
            </a:r>
            <a:r>
              <a:rPr lang="en-US" dirty="0" smtClean="0">
                <a:solidFill>
                  <a:srgbClr val="FF0000"/>
                </a:solidFill>
              </a:rPr>
              <a:t>not </a:t>
            </a:r>
            <a:r>
              <a:rPr lang="en-US" dirty="0" smtClean="0"/>
              <a:t>memory </a:t>
            </a:r>
            <a:r>
              <a:rPr lang="en-US" dirty="0" smtClean="0"/>
              <a:t>bandwidth limited</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APSI</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32</a:t>
            </a:fld>
            <a:endParaRPr lang="en-US" dirty="0"/>
          </a:p>
        </p:txBody>
      </p:sp>
      <p:pic>
        <p:nvPicPr>
          <p:cNvPr id="58370" name="Chart 1"/>
          <p:cNvPicPr>
            <a:picLocks noChangeArrowheads="1"/>
          </p:cNvPicPr>
          <p:nvPr/>
        </p:nvPicPr>
        <p:blipFill>
          <a:blip r:embed="rId2" cstate="print"/>
          <a:srcRect/>
          <a:stretch>
            <a:fillRect/>
          </a:stretch>
        </p:blipFill>
        <p:spPr bwMode="auto">
          <a:xfrm>
            <a:off x="228600" y="609600"/>
            <a:ext cx="8458200" cy="5943600"/>
          </a:xfrm>
          <a:prstGeom prst="rect">
            <a:avLst/>
          </a:prstGeom>
          <a:noFill/>
          <a:ln w="9525">
            <a:noFill/>
            <a:miter lim="800000"/>
            <a:headEnd/>
            <a:tailEnd/>
          </a:ln>
        </p:spPr>
      </p:pic>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Very Poor Cache utilization – WHY??</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33</a:t>
            </a:fld>
            <a:endParaRPr lang="en-US" dirty="0"/>
          </a:p>
        </p:txBody>
      </p:sp>
      <p:sp>
        <p:nvSpPr>
          <p:cNvPr id="6" name="TextBox 5"/>
          <p:cNvSpPr txBox="1"/>
          <p:nvPr/>
        </p:nvSpPr>
        <p:spPr>
          <a:xfrm>
            <a:off x="152400" y="838200"/>
            <a:ext cx="5032147" cy="6063198"/>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      DO 25 I=1,NUMTHREADS</a:t>
            </a:r>
          </a:p>
          <a:p>
            <a:r>
              <a:rPr lang="en-US" sz="1000" dirty="0" smtClean="0">
                <a:solidFill>
                  <a:srgbClr val="FF0000"/>
                </a:solidFill>
                <a:latin typeface="Courier New" pitchFamily="49" charset="0"/>
                <a:cs typeface="Courier New" pitchFamily="49" charset="0"/>
              </a:rPr>
              <a:t>         WWIND1(I)=0.0</a:t>
            </a:r>
          </a:p>
          <a:p>
            <a:r>
              <a:rPr lang="en-US" sz="1000" dirty="0" smtClean="0">
                <a:solidFill>
                  <a:srgbClr val="FF0000"/>
                </a:solidFill>
                <a:latin typeface="Courier New" pitchFamily="49" charset="0"/>
                <a:cs typeface="Courier New" pitchFamily="49" charset="0"/>
              </a:rPr>
              <a:t>         WSQ1(I)=0.0</a:t>
            </a:r>
          </a:p>
          <a:p>
            <a:r>
              <a:rPr lang="en-US" sz="1000" dirty="0" smtClean="0">
                <a:solidFill>
                  <a:schemeClr val="bg1"/>
                </a:solidFill>
                <a:latin typeface="Courier New" pitchFamily="49" charset="0"/>
                <a:cs typeface="Courier New" pitchFamily="49" charset="0"/>
              </a:rPr>
              <a:t> 25   CONTINUE</a:t>
            </a:r>
          </a:p>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!$OMP PARALLEL</a:t>
            </a:r>
          </a:p>
          <a:p>
            <a:r>
              <a:rPr lang="en-US" sz="1000" dirty="0" smtClean="0">
                <a:solidFill>
                  <a:schemeClr val="bg1"/>
                </a:solidFill>
                <a:latin typeface="Courier New" pitchFamily="49" charset="0"/>
                <a:cs typeface="Courier New" pitchFamily="49" charset="0"/>
              </a:rPr>
              <a:t>!$OMP+PRIVATE(I,K,DV,TOPOW,HELPA1,HELP1,AN1,BN1,CN1,MY_CPU_ID)</a:t>
            </a:r>
          </a:p>
          <a:p>
            <a:r>
              <a:rPr lang="en-US" sz="1000" dirty="0" smtClean="0">
                <a:solidFill>
                  <a:schemeClr val="bg1"/>
                </a:solidFill>
                <a:latin typeface="Courier New" pitchFamily="49" charset="0"/>
                <a:cs typeface="Courier New" pitchFamily="49" charset="0"/>
              </a:rPr>
              <a:t>       MY_CPU_ID = OMP_GET_THREAD_NUM() + 1</a:t>
            </a:r>
          </a:p>
          <a:p>
            <a:r>
              <a:rPr lang="en-US" sz="1000" dirty="0" smtClean="0">
                <a:solidFill>
                  <a:schemeClr val="bg1"/>
                </a:solidFill>
                <a:latin typeface="Courier New" pitchFamily="49" charset="0"/>
                <a:cs typeface="Courier New" pitchFamily="49" charset="0"/>
              </a:rPr>
              <a:t>!$OMP DO</a:t>
            </a:r>
          </a:p>
          <a:p>
            <a:r>
              <a:rPr lang="en-US" sz="1000" dirty="0" smtClean="0">
                <a:solidFill>
                  <a:schemeClr val="bg1"/>
                </a:solidFill>
                <a:latin typeface="Courier New" pitchFamily="49" charset="0"/>
                <a:cs typeface="Courier New" pitchFamily="49" charset="0"/>
              </a:rPr>
              <a:t>      DO 30 J=1,NY</a:t>
            </a:r>
          </a:p>
          <a:p>
            <a:r>
              <a:rPr lang="en-US" sz="1000" dirty="0" smtClean="0">
                <a:solidFill>
                  <a:schemeClr val="bg1"/>
                </a:solidFill>
                <a:latin typeface="Courier New" pitchFamily="49" charset="0"/>
                <a:cs typeface="Courier New" pitchFamily="49" charset="0"/>
              </a:rPr>
              <a:t>         DO 40 I=1,NX</a:t>
            </a:r>
          </a:p>
          <a:p>
            <a:r>
              <a:rPr lang="en-US" sz="1000" dirty="0" smtClean="0">
                <a:solidFill>
                  <a:schemeClr val="bg1"/>
                </a:solidFill>
                <a:latin typeface="Courier New" pitchFamily="49" charset="0"/>
                <a:cs typeface="Courier New" pitchFamily="49" charset="0"/>
              </a:rPr>
              <a:t>            HELP1(1)=0.0D0</a:t>
            </a:r>
          </a:p>
          <a:p>
            <a:r>
              <a:rPr lang="en-US" sz="1000" dirty="0" smtClean="0">
                <a:solidFill>
                  <a:schemeClr val="bg1"/>
                </a:solidFill>
                <a:latin typeface="Courier New" pitchFamily="49" charset="0"/>
                <a:cs typeface="Courier New" pitchFamily="49" charset="0"/>
              </a:rPr>
              <a:t>            HELP1(NZ)=0.0D0</a:t>
            </a:r>
          </a:p>
          <a:p>
            <a:r>
              <a:rPr lang="en-US" sz="1000" dirty="0" smtClean="0">
                <a:solidFill>
                  <a:schemeClr val="bg1"/>
                </a:solidFill>
                <a:latin typeface="Courier New" pitchFamily="49" charset="0"/>
                <a:cs typeface="Courier New" pitchFamily="49" charset="0"/>
              </a:rPr>
              <a:t>            DO 10 K=2,NZTOP</a:t>
            </a:r>
          </a:p>
          <a:p>
            <a:r>
              <a:rPr lang="en-US" sz="1000" dirty="0" smtClean="0">
                <a:solidFill>
                  <a:schemeClr val="bg1"/>
                </a:solidFill>
                <a:latin typeface="Courier New" pitchFamily="49" charset="0"/>
                <a:cs typeface="Courier New" pitchFamily="49" charset="0"/>
              </a:rPr>
              <a:t>               IF(NY.EQ.1) THEN</a:t>
            </a:r>
          </a:p>
          <a:p>
            <a:r>
              <a:rPr lang="en-US" sz="1000" dirty="0" smtClean="0">
                <a:solidFill>
                  <a:schemeClr val="bg1"/>
                </a:solidFill>
                <a:latin typeface="Courier New" pitchFamily="49" charset="0"/>
                <a:cs typeface="Courier New" pitchFamily="49" charset="0"/>
              </a:rPr>
              <a:t>                  DV=0.0D0</a:t>
            </a:r>
          </a:p>
          <a:p>
            <a:r>
              <a:rPr lang="en-US" sz="1000" dirty="0" smtClean="0">
                <a:solidFill>
                  <a:schemeClr val="bg1"/>
                </a:solidFill>
                <a:latin typeface="Courier New" pitchFamily="49" charset="0"/>
                <a:cs typeface="Courier New" pitchFamily="49" charset="0"/>
              </a:rPr>
              <a:t>                           ELSE</a:t>
            </a:r>
          </a:p>
          <a:p>
            <a:r>
              <a:rPr lang="en-US" sz="1000" dirty="0" smtClean="0">
                <a:solidFill>
                  <a:schemeClr val="bg1"/>
                </a:solidFill>
                <a:latin typeface="Courier New" pitchFamily="49" charset="0"/>
                <a:cs typeface="Courier New" pitchFamily="49" charset="0"/>
              </a:rPr>
              <a:t>                  DV=DVDY(I,J,K)</a:t>
            </a:r>
          </a:p>
          <a:p>
            <a:r>
              <a:rPr lang="en-US" sz="1000" dirty="0" smtClean="0">
                <a:solidFill>
                  <a:schemeClr val="bg1"/>
                </a:solidFill>
                <a:latin typeface="Courier New" pitchFamily="49" charset="0"/>
                <a:cs typeface="Courier New" pitchFamily="49" charset="0"/>
              </a:rPr>
              <a:t>               ENDIF</a:t>
            </a:r>
          </a:p>
          <a:p>
            <a:r>
              <a:rPr lang="en-US" sz="1000" dirty="0" smtClean="0">
                <a:solidFill>
                  <a:schemeClr val="bg1"/>
                </a:solidFill>
                <a:latin typeface="Courier New" pitchFamily="49" charset="0"/>
                <a:cs typeface="Courier New" pitchFamily="49" charset="0"/>
              </a:rPr>
              <a:t>               HELP1(K)=FILZ(K)*(DUDX(I,J,K)+DV)</a:t>
            </a:r>
          </a:p>
          <a:p>
            <a:r>
              <a:rPr lang="en-US" sz="1000" dirty="0" smtClean="0">
                <a:solidFill>
                  <a:schemeClr val="bg1"/>
                </a:solidFill>
                <a:latin typeface="Courier New" pitchFamily="49" charset="0"/>
                <a:cs typeface="Courier New" pitchFamily="49" charset="0"/>
              </a:rPr>
              <a:t> 10         CONTINUE</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C      SOLVE IMPLICITLY FOR THE W FOR EACH VERTICAL LAYER</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            CALL DWDZ(NZ,ZET,HVAR,HELP1,HELPA1,AN1,BN1,CN1,ITY)</a:t>
            </a:r>
          </a:p>
          <a:p>
            <a:r>
              <a:rPr lang="en-US" sz="1000" dirty="0" smtClean="0">
                <a:solidFill>
                  <a:schemeClr val="bg1"/>
                </a:solidFill>
                <a:latin typeface="Courier New" pitchFamily="49" charset="0"/>
                <a:cs typeface="Courier New" pitchFamily="49" charset="0"/>
              </a:rPr>
              <a:t>            DO 20 K=2,NZTOP</a:t>
            </a:r>
          </a:p>
          <a:p>
            <a:r>
              <a:rPr lang="en-US" sz="1000" dirty="0" smtClean="0">
                <a:solidFill>
                  <a:schemeClr val="bg1"/>
                </a:solidFill>
                <a:latin typeface="Courier New" pitchFamily="49" charset="0"/>
                <a:cs typeface="Courier New" pitchFamily="49" charset="0"/>
              </a:rPr>
              <a:t>               TOPOW=UX(I,J,K)*EX(I,J)+VY(I,J,K)*EY(I,J)</a:t>
            </a:r>
          </a:p>
          <a:p>
            <a:r>
              <a:rPr lang="en-US" sz="1000" dirty="0" smtClean="0">
                <a:solidFill>
                  <a:schemeClr val="bg1"/>
                </a:solidFill>
                <a:latin typeface="Courier New" pitchFamily="49" charset="0"/>
                <a:cs typeface="Courier New" pitchFamily="49" charset="0"/>
              </a:rPr>
              <a:t>               WZ(I,J,K)=HELP1(K)+TOPOW</a:t>
            </a:r>
          </a:p>
          <a:p>
            <a:r>
              <a:rPr lang="en-US" sz="1000" dirty="0" smtClean="0">
                <a:solidFill>
                  <a:srgbClr val="FF0000"/>
                </a:solidFill>
                <a:latin typeface="Courier New" pitchFamily="49" charset="0"/>
                <a:cs typeface="Courier New" pitchFamily="49" charset="0"/>
              </a:rPr>
              <a:t>               WWIND1(MY_CPU_ID)=WWIND1(MY_CPU_ID)+WZ(I,J,K)</a:t>
            </a:r>
          </a:p>
          <a:p>
            <a:r>
              <a:rPr lang="en-US" sz="1000" dirty="0" smtClean="0">
                <a:solidFill>
                  <a:srgbClr val="FF0000"/>
                </a:solidFill>
                <a:latin typeface="Courier New" pitchFamily="49" charset="0"/>
                <a:cs typeface="Courier New" pitchFamily="49" charset="0"/>
              </a:rPr>
              <a:t>               WSQ1(MY_CPU_ID)=WSQ1(MY_CPU_ID)+WZ(I,J,K)**2</a:t>
            </a:r>
          </a:p>
          <a:p>
            <a:r>
              <a:rPr lang="en-US" sz="1000" dirty="0" smtClean="0">
                <a:solidFill>
                  <a:schemeClr val="bg1"/>
                </a:solidFill>
                <a:latin typeface="Courier New" pitchFamily="49" charset="0"/>
                <a:cs typeface="Courier New" pitchFamily="49" charset="0"/>
              </a:rPr>
              <a:t> 20         CONTINUE</a:t>
            </a:r>
          </a:p>
          <a:p>
            <a:r>
              <a:rPr lang="en-US" sz="1000" dirty="0" smtClean="0">
                <a:solidFill>
                  <a:schemeClr val="bg1"/>
                </a:solidFill>
                <a:latin typeface="Courier New" pitchFamily="49" charset="0"/>
                <a:cs typeface="Courier New" pitchFamily="49" charset="0"/>
              </a:rPr>
              <a:t> 40      CONTINUE</a:t>
            </a:r>
          </a:p>
          <a:p>
            <a:r>
              <a:rPr lang="en-US" sz="1000" dirty="0" smtClean="0">
                <a:solidFill>
                  <a:schemeClr val="bg1"/>
                </a:solidFill>
                <a:latin typeface="Courier New" pitchFamily="49" charset="0"/>
                <a:cs typeface="Courier New" pitchFamily="49" charset="0"/>
              </a:rPr>
              <a:t> 30   CONTINUE</a:t>
            </a:r>
          </a:p>
          <a:p>
            <a:r>
              <a:rPr lang="en-US" sz="1000" dirty="0" smtClean="0">
                <a:solidFill>
                  <a:schemeClr val="bg1"/>
                </a:solidFill>
                <a:latin typeface="Courier New" pitchFamily="49" charset="0"/>
                <a:cs typeface="Courier New" pitchFamily="49" charset="0"/>
              </a:rPr>
              <a:t>!$OMP END DO</a:t>
            </a:r>
          </a:p>
          <a:p>
            <a:r>
              <a:rPr lang="en-US" sz="1000" dirty="0" smtClean="0">
                <a:solidFill>
                  <a:schemeClr val="bg1"/>
                </a:solidFill>
                <a:latin typeface="Courier New" pitchFamily="49" charset="0"/>
                <a:cs typeface="Courier New" pitchFamily="49" charset="0"/>
              </a:rPr>
              <a:t>!$OMP END PARALLEL</a:t>
            </a:r>
          </a:p>
          <a:p>
            <a:r>
              <a:rPr lang="en-US" sz="1000" dirty="0" smtClean="0">
                <a:solidFill>
                  <a:schemeClr val="bg1"/>
                </a:solidFill>
                <a:latin typeface="Courier New" pitchFamily="49" charset="0"/>
                <a:cs typeface="Courier New" pitchFamily="49" charset="0"/>
              </a:rPr>
              <a:t> </a:t>
            </a:r>
          </a:p>
          <a:p>
            <a:endParaRPr lang="en-US" dirty="0"/>
          </a:p>
        </p:txBody>
      </p:sp>
      <p:sp>
        <p:nvSpPr>
          <p:cNvPr id="7" name="TextBox 6"/>
          <p:cNvSpPr txBox="1"/>
          <p:nvPr/>
        </p:nvSpPr>
        <p:spPr>
          <a:xfrm>
            <a:off x="5638800" y="5105400"/>
            <a:ext cx="2492990" cy="1292662"/>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      DO 35 I=1,NUMTHREADS</a:t>
            </a:r>
          </a:p>
          <a:p>
            <a:r>
              <a:rPr lang="en-US" sz="1000" dirty="0" smtClean="0">
                <a:solidFill>
                  <a:srgbClr val="FF0000"/>
                </a:solidFill>
                <a:latin typeface="Courier New" pitchFamily="49" charset="0"/>
                <a:cs typeface="Courier New" pitchFamily="49" charset="0"/>
              </a:rPr>
              <a:t>         WWIND=WWIND+WWIND1(I)</a:t>
            </a:r>
          </a:p>
          <a:p>
            <a:r>
              <a:rPr lang="en-US" sz="1000" dirty="0" smtClean="0">
                <a:solidFill>
                  <a:srgbClr val="FF0000"/>
                </a:solidFill>
                <a:latin typeface="Courier New" pitchFamily="49" charset="0"/>
                <a:cs typeface="Courier New" pitchFamily="49" charset="0"/>
              </a:rPr>
              <a:t>         WSQ=WSQ+WSQ1(I)</a:t>
            </a:r>
          </a:p>
          <a:p>
            <a:r>
              <a:rPr lang="en-US" sz="1000" dirty="0" smtClean="0">
                <a:solidFill>
                  <a:schemeClr val="bg1"/>
                </a:solidFill>
                <a:latin typeface="Courier New" pitchFamily="49" charset="0"/>
                <a:cs typeface="Courier New" pitchFamily="49" charset="0"/>
              </a:rPr>
              <a:t>35    CONTINUE</a:t>
            </a:r>
          </a:p>
          <a:p>
            <a:endParaRPr lang="en-US" dirty="0"/>
          </a:p>
        </p:txBody>
      </p:sp>
      <p:sp>
        <p:nvSpPr>
          <p:cNvPr id="8" name="Bent Arrow 7"/>
          <p:cNvSpPr/>
          <p:nvPr/>
        </p:nvSpPr>
        <p:spPr>
          <a:xfrm>
            <a:off x="1828800" y="5715000"/>
            <a:ext cx="3581400" cy="6096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Very Good Cache utilization – WHY??</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34</a:t>
            </a:fld>
            <a:endParaRPr lang="en-US" dirty="0"/>
          </a:p>
        </p:txBody>
      </p:sp>
      <p:sp>
        <p:nvSpPr>
          <p:cNvPr id="6" name="TextBox 5"/>
          <p:cNvSpPr txBox="1"/>
          <p:nvPr/>
        </p:nvSpPr>
        <p:spPr>
          <a:xfrm>
            <a:off x="152400" y="838200"/>
            <a:ext cx="5262979" cy="6063198"/>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      DO 25 I=1,NUMTHREADS</a:t>
            </a:r>
          </a:p>
          <a:p>
            <a:r>
              <a:rPr lang="en-US" sz="1000" dirty="0" smtClean="0">
                <a:solidFill>
                  <a:srgbClr val="FF0000"/>
                </a:solidFill>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WWIND1(32,I</a:t>
            </a:r>
            <a:r>
              <a:rPr lang="en-US" sz="1000" dirty="0" smtClean="0">
                <a:solidFill>
                  <a:srgbClr val="FF0000"/>
                </a:solidFill>
                <a:latin typeface="Courier New" pitchFamily="49" charset="0"/>
                <a:cs typeface="Courier New" pitchFamily="49" charset="0"/>
              </a:rPr>
              <a:t>)=0.0</a:t>
            </a:r>
          </a:p>
          <a:p>
            <a:r>
              <a:rPr lang="en-US" sz="1000" dirty="0" smtClean="0">
                <a:solidFill>
                  <a:srgbClr val="FF0000"/>
                </a:solidFill>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WSQ1(32,I</a:t>
            </a:r>
            <a:r>
              <a:rPr lang="en-US" sz="1000" dirty="0" smtClean="0">
                <a:solidFill>
                  <a:srgbClr val="FF0000"/>
                </a:solidFill>
                <a:latin typeface="Courier New" pitchFamily="49" charset="0"/>
                <a:cs typeface="Courier New" pitchFamily="49" charset="0"/>
              </a:rPr>
              <a:t>)=0.0</a:t>
            </a:r>
          </a:p>
          <a:p>
            <a:r>
              <a:rPr lang="en-US" sz="1000" dirty="0" smtClean="0">
                <a:solidFill>
                  <a:schemeClr val="bg1"/>
                </a:solidFill>
                <a:latin typeface="Courier New" pitchFamily="49" charset="0"/>
                <a:cs typeface="Courier New" pitchFamily="49" charset="0"/>
              </a:rPr>
              <a:t> 25   CONTINUE</a:t>
            </a:r>
          </a:p>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!$OMP PARALLEL</a:t>
            </a:r>
          </a:p>
          <a:p>
            <a:r>
              <a:rPr lang="en-US" sz="1000" dirty="0" smtClean="0">
                <a:solidFill>
                  <a:schemeClr val="bg1"/>
                </a:solidFill>
                <a:latin typeface="Courier New" pitchFamily="49" charset="0"/>
                <a:cs typeface="Courier New" pitchFamily="49" charset="0"/>
              </a:rPr>
              <a:t>!$OMP+PRIVATE(I,K,DV,TOPOW,HELPA1,HELP1,AN1,BN1,CN1,MY_CPU_ID)</a:t>
            </a:r>
          </a:p>
          <a:p>
            <a:r>
              <a:rPr lang="en-US" sz="1000" dirty="0" smtClean="0">
                <a:solidFill>
                  <a:schemeClr val="bg1"/>
                </a:solidFill>
                <a:latin typeface="Courier New" pitchFamily="49" charset="0"/>
                <a:cs typeface="Courier New" pitchFamily="49" charset="0"/>
              </a:rPr>
              <a:t>       MY_CPU_ID = OMP_GET_THREAD_NUM() + 1</a:t>
            </a:r>
          </a:p>
          <a:p>
            <a:r>
              <a:rPr lang="en-US" sz="1000" dirty="0" smtClean="0">
                <a:solidFill>
                  <a:schemeClr val="bg1"/>
                </a:solidFill>
                <a:latin typeface="Courier New" pitchFamily="49" charset="0"/>
                <a:cs typeface="Courier New" pitchFamily="49" charset="0"/>
              </a:rPr>
              <a:t>!$OMP DO</a:t>
            </a:r>
          </a:p>
          <a:p>
            <a:r>
              <a:rPr lang="en-US" sz="1000" dirty="0" smtClean="0">
                <a:solidFill>
                  <a:schemeClr val="bg1"/>
                </a:solidFill>
                <a:latin typeface="Courier New" pitchFamily="49" charset="0"/>
                <a:cs typeface="Courier New" pitchFamily="49" charset="0"/>
              </a:rPr>
              <a:t>      DO 30 J=1,NY</a:t>
            </a:r>
          </a:p>
          <a:p>
            <a:r>
              <a:rPr lang="en-US" sz="1000" dirty="0" smtClean="0">
                <a:solidFill>
                  <a:schemeClr val="bg1"/>
                </a:solidFill>
                <a:latin typeface="Courier New" pitchFamily="49" charset="0"/>
                <a:cs typeface="Courier New" pitchFamily="49" charset="0"/>
              </a:rPr>
              <a:t>         DO 40 I=1,NX</a:t>
            </a:r>
          </a:p>
          <a:p>
            <a:r>
              <a:rPr lang="en-US" sz="1000" dirty="0" smtClean="0">
                <a:solidFill>
                  <a:schemeClr val="bg1"/>
                </a:solidFill>
                <a:latin typeface="Courier New" pitchFamily="49" charset="0"/>
                <a:cs typeface="Courier New" pitchFamily="49" charset="0"/>
              </a:rPr>
              <a:t>            HELP1(1)=0.0D0</a:t>
            </a:r>
          </a:p>
          <a:p>
            <a:r>
              <a:rPr lang="en-US" sz="1000" dirty="0" smtClean="0">
                <a:solidFill>
                  <a:schemeClr val="bg1"/>
                </a:solidFill>
                <a:latin typeface="Courier New" pitchFamily="49" charset="0"/>
                <a:cs typeface="Courier New" pitchFamily="49" charset="0"/>
              </a:rPr>
              <a:t>            HELP1(NZ)=0.0D0</a:t>
            </a:r>
          </a:p>
          <a:p>
            <a:r>
              <a:rPr lang="en-US" sz="1000" dirty="0" smtClean="0">
                <a:solidFill>
                  <a:schemeClr val="bg1"/>
                </a:solidFill>
                <a:latin typeface="Courier New" pitchFamily="49" charset="0"/>
                <a:cs typeface="Courier New" pitchFamily="49" charset="0"/>
              </a:rPr>
              <a:t>            DO 10 K=2,NZTOP</a:t>
            </a:r>
          </a:p>
          <a:p>
            <a:r>
              <a:rPr lang="en-US" sz="1000" dirty="0" smtClean="0">
                <a:solidFill>
                  <a:schemeClr val="bg1"/>
                </a:solidFill>
                <a:latin typeface="Courier New" pitchFamily="49" charset="0"/>
                <a:cs typeface="Courier New" pitchFamily="49" charset="0"/>
              </a:rPr>
              <a:t>               IF(NY.EQ.1) THEN</a:t>
            </a:r>
          </a:p>
          <a:p>
            <a:r>
              <a:rPr lang="en-US" sz="1000" dirty="0" smtClean="0">
                <a:solidFill>
                  <a:schemeClr val="bg1"/>
                </a:solidFill>
                <a:latin typeface="Courier New" pitchFamily="49" charset="0"/>
                <a:cs typeface="Courier New" pitchFamily="49" charset="0"/>
              </a:rPr>
              <a:t>                  DV=0.0D0</a:t>
            </a:r>
          </a:p>
          <a:p>
            <a:r>
              <a:rPr lang="en-US" sz="1000" dirty="0" smtClean="0">
                <a:solidFill>
                  <a:schemeClr val="bg1"/>
                </a:solidFill>
                <a:latin typeface="Courier New" pitchFamily="49" charset="0"/>
                <a:cs typeface="Courier New" pitchFamily="49" charset="0"/>
              </a:rPr>
              <a:t>                           ELSE</a:t>
            </a:r>
          </a:p>
          <a:p>
            <a:r>
              <a:rPr lang="en-US" sz="1000" dirty="0" smtClean="0">
                <a:solidFill>
                  <a:schemeClr val="bg1"/>
                </a:solidFill>
                <a:latin typeface="Courier New" pitchFamily="49" charset="0"/>
                <a:cs typeface="Courier New" pitchFamily="49" charset="0"/>
              </a:rPr>
              <a:t>                  DV=DVDY(I,J,K)</a:t>
            </a:r>
          </a:p>
          <a:p>
            <a:r>
              <a:rPr lang="en-US" sz="1000" dirty="0" smtClean="0">
                <a:solidFill>
                  <a:schemeClr val="bg1"/>
                </a:solidFill>
                <a:latin typeface="Courier New" pitchFamily="49" charset="0"/>
                <a:cs typeface="Courier New" pitchFamily="49" charset="0"/>
              </a:rPr>
              <a:t>               ENDIF</a:t>
            </a:r>
          </a:p>
          <a:p>
            <a:r>
              <a:rPr lang="en-US" sz="1000" dirty="0" smtClean="0">
                <a:solidFill>
                  <a:schemeClr val="bg1"/>
                </a:solidFill>
                <a:latin typeface="Courier New" pitchFamily="49" charset="0"/>
                <a:cs typeface="Courier New" pitchFamily="49" charset="0"/>
              </a:rPr>
              <a:t>               HELP1(K)=FILZ(K)*(DUDX(I,J,K)+DV)</a:t>
            </a:r>
          </a:p>
          <a:p>
            <a:r>
              <a:rPr lang="en-US" sz="1000" dirty="0" smtClean="0">
                <a:solidFill>
                  <a:schemeClr val="bg1"/>
                </a:solidFill>
                <a:latin typeface="Courier New" pitchFamily="49" charset="0"/>
                <a:cs typeface="Courier New" pitchFamily="49" charset="0"/>
              </a:rPr>
              <a:t> 10         CONTINUE</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C      SOLVE IMPLICITLY FOR THE W FOR EACH VERTICAL LAYER</a:t>
            </a:r>
          </a:p>
          <a:p>
            <a:r>
              <a:rPr lang="en-US" sz="1000" dirty="0" smtClean="0">
                <a:solidFill>
                  <a:schemeClr val="bg1"/>
                </a:solidFill>
                <a:latin typeface="Courier New" pitchFamily="49" charset="0"/>
                <a:cs typeface="Courier New" pitchFamily="49" charset="0"/>
              </a:rPr>
              <a:t>C</a:t>
            </a:r>
          </a:p>
          <a:p>
            <a:r>
              <a:rPr lang="en-US" sz="1000" dirty="0" smtClean="0">
                <a:solidFill>
                  <a:schemeClr val="bg1"/>
                </a:solidFill>
                <a:latin typeface="Courier New" pitchFamily="49" charset="0"/>
                <a:cs typeface="Courier New" pitchFamily="49" charset="0"/>
              </a:rPr>
              <a:t>            CALL DWDZ(NZ,ZET,HVAR,HELP1,HELPA1,AN1,BN1,CN1,ITY)</a:t>
            </a:r>
          </a:p>
          <a:p>
            <a:r>
              <a:rPr lang="en-US" sz="1000" dirty="0" smtClean="0">
                <a:solidFill>
                  <a:schemeClr val="bg1"/>
                </a:solidFill>
                <a:latin typeface="Courier New" pitchFamily="49" charset="0"/>
                <a:cs typeface="Courier New" pitchFamily="49" charset="0"/>
              </a:rPr>
              <a:t>            DO 20 K=2,NZTOP</a:t>
            </a:r>
          </a:p>
          <a:p>
            <a:r>
              <a:rPr lang="en-US" sz="1000" dirty="0" smtClean="0">
                <a:solidFill>
                  <a:schemeClr val="bg1"/>
                </a:solidFill>
                <a:latin typeface="Courier New" pitchFamily="49" charset="0"/>
                <a:cs typeface="Courier New" pitchFamily="49" charset="0"/>
              </a:rPr>
              <a:t>               TOPOW=UX(I,J,K)*EX(I,J)+VY(I,J,K)*EY(I,J)</a:t>
            </a:r>
          </a:p>
          <a:p>
            <a:r>
              <a:rPr lang="en-US" sz="1000" dirty="0" smtClean="0">
                <a:solidFill>
                  <a:schemeClr val="bg1"/>
                </a:solidFill>
                <a:latin typeface="Courier New" pitchFamily="49" charset="0"/>
                <a:cs typeface="Courier New" pitchFamily="49" charset="0"/>
              </a:rPr>
              <a:t>               WZ(I,J,K)=HELP1(K)+TOPOW</a:t>
            </a:r>
          </a:p>
          <a:p>
            <a:r>
              <a:rPr lang="en-US" sz="1000" dirty="0" smtClean="0">
                <a:solidFill>
                  <a:srgbClr val="FF0000"/>
                </a:solidFill>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WWIND1(32,MY_CPU_ID</a:t>
            </a:r>
            <a:r>
              <a:rPr lang="en-US" sz="1000" dirty="0" smtClean="0">
                <a:solidFill>
                  <a:srgbClr val="FF0000"/>
                </a:solidFill>
                <a:latin typeface="Courier New" pitchFamily="49" charset="0"/>
                <a:cs typeface="Courier New" pitchFamily="49" charset="0"/>
              </a:rPr>
              <a:t>)=</a:t>
            </a:r>
            <a:r>
              <a:rPr lang="en-US" sz="1000" dirty="0" smtClean="0">
                <a:solidFill>
                  <a:srgbClr val="FF0000"/>
                </a:solidFill>
                <a:latin typeface="Courier New" pitchFamily="49" charset="0"/>
                <a:cs typeface="Courier New" pitchFamily="49" charset="0"/>
              </a:rPr>
              <a:t>WWIND1(32,MY_CPU_ID</a:t>
            </a:r>
            <a:r>
              <a:rPr lang="en-US" sz="1000" dirty="0" smtClean="0">
                <a:solidFill>
                  <a:srgbClr val="FF0000"/>
                </a:solidFill>
                <a:latin typeface="Courier New" pitchFamily="49" charset="0"/>
                <a:cs typeface="Courier New" pitchFamily="49" charset="0"/>
              </a:rPr>
              <a:t>)+WZ(I,J,K)</a:t>
            </a:r>
          </a:p>
          <a:p>
            <a:r>
              <a:rPr lang="en-US" sz="1000" dirty="0" smtClean="0">
                <a:solidFill>
                  <a:srgbClr val="FF0000"/>
                </a:solidFill>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WSQ1(32,MY_CPU_ID</a:t>
            </a:r>
            <a:r>
              <a:rPr lang="en-US" sz="1000" dirty="0" smtClean="0">
                <a:solidFill>
                  <a:srgbClr val="FF0000"/>
                </a:solidFill>
                <a:latin typeface="Courier New" pitchFamily="49" charset="0"/>
                <a:cs typeface="Courier New" pitchFamily="49" charset="0"/>
              </a:rPr>
              <a:t>)=WSQ1(MY_CPU_ID)+</a:t>
            </a:r>
            <a:r>
              <a:rPr lang="en-US" sz="1000" dirty="0" smtClean="0">
                <a:solidFill>
                  <a:srgbClr val="FF0000"/>
                </a:solidFill>
                <a:latin typeface="Courier New" pitchFamily="49" charset="0"/>
                <a:cs typeface="Courier New" pitchFamily="49" charset="0"/>
              </a:rPr>
              <a:t>WZ(32,I,J,K</a:t>
            </a:r>
            <a:r>
              <a:rPr lang="en-US" sz="1000" dirty="0" smtClean="0">
                <a:solidFill>
                  <a:srgbClr val="FF0000"/>
                </a:solidFill>
                <a:latin typeface="Courier New" pitchFamily="49" charset="0"/>
                <a:cs typeface="Courier New" pitchFamily="49" charset="0"/>
              </a:rPr>
              <a:t>)**2</a:t>
            </a:r>
          </a:p>
          <a:p>
            <a:r>
              <a:rPr lang="en-US" sz="1000" dirty="0" smtClean="0">
                <a:solidFill>
                  <a:schemeClr val="bg1"/>
                </a:solidFill>
                <a:latin typeface="Courier New" pitchFamily="49" charset="0"/>
                <a:cs typeface="Courier New" pitchFamily="49" charset="0"/>
              </a:rPr>
              <a:t> 20         CONTINUE</a:t>
            </a:r>
          </a:p>
          <a:p>
            <a:r>
              <a:rPr lang="en-US" sz="1000" dirty="0" smtClean="0">
                <a:solidFill>
                  <a:schemeClr val="bg1"/>
                </a:solidFill>
                <a:latin typeface="Courier New" pitchFamily="49" charset="0"/>
                <a:cs typeface="Courier New" pitchFamily="49" charset="0"/>
              </a:rPr>
              <a:t> 40      CONTINUE</a:t>
            </a:r>
          </a:p>
          <a:p>
            <a:r>
              <a:rPr lang="en-US" sz="1000" dirty="0" smtClean="0">
                <a:solidFill>
                  <a:schemeClr val="bg1"/>
                </a:solidFill>
                <a:latin typeface="Courier New" pitchFamily="49" charset="0"/>
                <a:cs typeface="Courier New" pitchFamily="49" charset="0"/>
              </a:rPr>
              <a:t> 30   CONTINUE</a:t>
            </a:r>
          </a:p>
          <a:p>
            <a:r>
              <a:rPr lang="en-US" sz="1000" dirty="0" smtClean="0">
                <a:solidFill>
                  <a:schemeClr val="bg1"/>
                </a:solidFill>
                <a:latin typeface="Courier New" pitchFamily="49" charset="0"/>
                <a:cs typeface="Courier New" pitchFamily="49" charset="0"/>
              </a:rPr>
              <a:t>!$OMP END DO</a:t>
            </a:r>
          </a:p>
          <a:p>
            <a:r>
              <a:rPr lang="en-US" sz="1000" dirty="0" smtClean="0">
                <a:solidFill>
                  <a:schemeClr val="bg1"/>
                </a:solidFill>
                <a:latin typeface="Courier New" pitchFamily="49" charset="0"/>
                <a:cs typeface="Courier New" pitchFamily="49" charset="0"/>
              </a:rPr>
              <a:t>!$OMP END PARALLEL</a:t>
            </a:r>
          </a:p>
          <a:p>
            <a:r>
              <a:rPr lang="en-US" sz="1000" dirty="0" smtClean="0">
                <a:solidFill>
                  <a:schemeClr val="bg1"/>
                </a:solidFill>
                <a:latin typeface="Courier New" pitchFamily="49" charset="0"/>
                <a:cs typeface="Courier New" pitchFamily="49" charset="0"/>
              </a:rPr>
              <a:t> </a:t>
            </a:r>
          </a:p>
          <a:p>
            <a:endParaRPr lang="en-US" dirty="0"/>
          </a:p>
        </p:txBody>
      </p:sp>
      <p:sp>
        <p:nvSpPr>
          <p:cNvPr id="7" name="TextBox 6"/>
          <p:cNvSpPr txBox="1"/>
          <p:nvPr/>
        </p:nvSpPr>
        <p:spPr>
          <a:xfrm>
            <a:off x="5638800" y="5105400"/>
            <a:ext cx="2723823" cy="1292662"/>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 </a:t>
            </a:r>
          </a:p>
          <a:p>
            <a:r>
              <a:rPr lang="en-US" sz="1000" dirty="0" smtClean="0">
                <a:solidFill>
                  <a:schemeClr val="bg1"/>
                </a:solidFill>
                <a:latin typeface="Courier New" pitchFamily="49" charset="0"/>
                <a:cs typeface="Courier New" pitchFamily="49" charset="0"/>
              </a:rPr>
              <a:t>      DO 35 I=1,NUMTHREADS</a:t>
            </a:r>
          </a:p>
          <a:p>
            <a:r>
              <a:rPr lang="en-US" sz="1000" dirty="0" smtClean="0">
                <a:solidFill>
                  <a:srgbClr val="FF0000"/>
                </a:solidFill>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WWIND=WWIND+WWIND1(32,I</a:t>
            </a:r>
            <a:r>
              <a:rPr lang="en-US" sz="1000" dirty="0" smtClean="0">
                <a:solidFill>
                  <a:srgbClr val="FF0000"/>
                </a:solidFill>
                <a:latin typeface="Courier New" pitchFamily="49" charset="0"/>
                <a:cs typeface="Courier New" pitchFamily="49" charset="0"/>
              </a:rPr>
              <a:t>)</a:t>
            </a:r>
          </a:p>
          <a:p>
            <a:r>
              <a:rPr lang="en-US" sz="1000" dirty="0" smtClean="0">
                <a:solidFill>
                  <a:srgbClr val="FF0000"/>
                </a:solidFill>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WSQ=WSQ+WSQ1(32,I</a:t>
            </a:r>
            <a:r>
              <a:rPr lang="en-US" sz="1000" dirty="0" smtClean="0">
                <a:solidFill>
                  <a:srgbClr val="FF0000"/>
                </a:solidFill>
                <a:latin typeface="Courier New" pitchFamily="49" charset="0"/>
                <a:cs typeface="Courier New" pitchFamily="49" charset="0"/>
              </a:rPr>
              <a:t>)</a:t>
            </a:r>
          </a:p>
          <a:p>
            <a:r>
              <a:rPr lang="en-US" sz="1000" dirty="0" smtClean="0">
                <a:solidFill>
                  <a:schemeClr val="bg1"/>
                </a:solidFill>
                <a:latin typeface="Courier New" pitchFamily="49" charset="0"/>
                <a:cs typeface="Courier New" pitchFamily="49" charset="0"/>
              </a:rPr>
              <a:t>35    CONTINUE</a:t>
            </a:r>
          </a:p>
          <a:p>
            <a:endParaRPr lang="en-US" dirty="0"/>
          </a:p>
        </p:txBody>
      </p:sp>
      <p:sp>
        <p:nvSpPr>
          <p:cNvPr id="8" name="Bent Arrow 7"/>
          <p:cNvSpPr/>
          <p:nvPr/>
        </p:nvSpPr>
        <p:spPr>
          <a:xfrm>
            <a:off x="1828800" y="5715000"/>
            <a:ext cx="3581400" cy="6096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4343400" y="838200"/>
            <a:ext cx="4185761" cy="246221"/>
          </a:xfrm>
          <a:prstGeom prst="rect">
            <a:avLst/>
          </a:prstGeom>
          <a:noFill/>
        </p:spPr>
        <p:txBody>
          <a:bodyPr wrap="none" rtlCol="0">
            <a:spAutoFit/>
          </a:bodyPr>
          <a:lstStyle/>
          <a:p>
            <a:r>
              <a:rPr lang="en-US" sz="1000" dirty="0" smtClean="0">
                <a:solidFill>
                  <a:srgbClr val="FF0000"/>
                </a:solidFill>
                <a:latin typeface="Courier New" pitchFamily="49" charset="0"/>
                <a:cs typeface="Courier New" pitchFamily="49" charset="0"/>
              </a:rPr>
              <a:t>DIMENSION WWIND1(32,NUMTHREADS</a:t>
            </a:r>
            <a:r>
              <a:rPr lang="en-US" sz="1000" dirty="0" smtClean="0">
                <a:solidFill>
                  <a:srgbClr val="FF0000"/>
                </a:solidFill>
                <a:latin typeface="Courier New" pitchFamily="49" charset="0"/>
                <a:cs typeface="Courier New" pitchFamily="49" charset="0"/>
              </a:rPr>
              <a:t>), WSQ1(32,NUMTHREADS)</a:t>
            </a:r>
            <a:endParaRPr lang="en-US" sz="1000" dirty="0">
              <a:solidFill>
                <a:srgbClr val="FF0000"/>
              </a:solidFill>
              <a:latin typeface="Courier New" pitchFamily="49" charset="0"/>
              <a:cs typeface="Courier New" pitchFamily="49" charset="0"/>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Gain from Restructuring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35</a:t>
            </a:fld>
            <a:endParaRPr lang="en-US" dirty="0"/>
          </a:p>
        </p:txBody>
      </p:sp>
      <p:pic>
        <p:nvPicPr>
          <p:cNvPr id="59394" name="Chart 2"/>
          <p:cNvPicPr>
            <a:picLocks noChangeArrowheads="1"/>
          </p:cNvPicPr>
          <p:nvPr/>
        </p:nvPicPr>
        <p:blipFill>
          <a:blip r:embed="rId2" cstate="print"/>
          <a:srcRect/>
          <a:stretch>
            <a:fillRect/>
          </a:stretch>
        </p:blipFill>
        <p:spPr bwMode="auto">
          <a:xfrm>
            <a:off x="533400" y="1371600"/>
            <a:ext cx="7772400" cy="5029200"/>
          </a:xfrm>
          <a:prstGeom prst="rect">
            <a:avLst/>
          </a:prstGeom>
          <a:noFill/>
          <a:ln w="9525">
            <a:noFill/>
            <a:miter lim="800000"/>
            <a:headEnd/>
            <a:tailEnd/>
          </a:ln>
        </p:spPr>
      </p:pic>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251381" y="291642"/>
          <a:ext cx="8641237" cy="62747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7693"/>
            <a:ext cx="8229600" cy="6740307"/>
          </a:xfrm>
          <a:prstGeom prst="rect">
            <a:avLst/>
          </a:prstGeom>
        </p:spPr>
        <p:txBody>
          <a:bodyPr wrap="square">
            <a:spAutoFit/>
          </a:bodyPr>
          <a:lstStyle/>
          <a:p>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pragma</a:t>
            </a:r>
            <a:r>
              <a:rPr lang="en-US" sz="900" dirty="0" smtClean="0">
                <a:solidFill>
                  <a:schemeClr val="bg1"/>
                </a:solidFill>
                <a:latin typeface="Courier New" pitchFamily="49" charset="0"/>
                <a:cs typeface="Courier New" pitchFamily="49" charset="0"/>
              </a:rPr>
              <a:t> </a:t>
            </a:r>
            <a:r>
              <a:rPr lang="en-US" sz="900" dirty="0" err="1" smtClean="0">
                <a:solidFill>
                  <a:schemeClr val="bg1"/>
                </a:solidFill>
                <a:latin typeface="Courier New" pitchFamily="49" charset="0"/>
                <a:cs typeface="Courier New" pitchFamily="49" charset="0"/>
              </a:rPr>
              <a:t>omp</a:t>
            </a:r>
            <a:r>
              <a:rPr lang="en-US" sz="900" dirty="0" smtClean="0">
                <a:solidFill>
                  <a:schemeClr val="bg1"/>
                </a:solidFill>
                <a:latin typeface="Courier New" pitchFamily="49" charset="0"/>
                <a:cs typeface="Courier New" pitchFamily="49" charset="0"/>
              </a:rPr>
              <a:t> for</a:t>
            </a:r>
          </a:p>
          <a:p>
            <a:r>
              <a:rPr lang="en-US" sz="900" dirty="0" smtClean="0">
                <a:solidFill>
                  <a:schemeClr val="bg1"/>
                </a:solidFill>
                <a:latin typeface="Courier New" pitchFamily="49" charset="0"/>
                <a:cs typeface="Courier New" pitchFamily="49" charset="0"/>
              </a:rPr>
              <a:t>  for (</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 = 0; </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 &lt; nodes; </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 {</a:t>
            </a:r>
          </a:p>
          <a:p>
            <a:r>
              <a:rPr lang="en-US" sz="900" dirty="0" smtClean="0">
                <a:solidFill>
                  <a:schemeClr val="bg1"/>
                </a:solidFill>
                <a:latin typeface="Courier New" pitchFamily="49" charset="0"/>
                <a:cs typeface="Courier New" pitchFamily="49" charset="0"/>
              </a:rPr>
              <a:t>    </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 = </a:t>
            </a:r>
            <a:r>
              <a:rPr lang="en-US" sz="900" dirty="0" err="1" smtClean="0">
                <a:solidFill>
                  <a:schemeClr val="bg1"/>
                </a:solidFill>
                <a:latin typeface="Courier New" pitchFamily="49" charset="0"/>
                <a:cs typeface="Courier New" pitchFamily="49" charset="0"/>
              </a:rPr>
              <a:t>Aindex</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a:t>
            </a:r>
          </a:p>
          <a:p>
            <a:r>
              <a:rPr lang="en-US" sz="900" dirty="0" smtClean="0">
                <a:solidFill>
                  <a:schemeClr val="bg1"/>
                </a:solidFill>
                <a:latin typeface="Courier New" pitchFamily="49" charset="0"/>
                <a:cs typeface="Courier New" pitchFamily="49" charset="0"/>
              </a:rPr>
              <a:t>    </a:t>
            </a:r>
            <a:r>
              <a:rPr lang="en-US" sz="900" dirty="0" err="1" smtClean="0">
                <a:solidFill>
                  <a:schemeClr val="bg1"/>
                </a:solidFill>
                <a:latin typeface="Courier New" pitchFamily="49" charset="0"/>
                <a:cs typeface="Courier New" pitchFamily="49" charset="0"/>
              </a:rPr>
              <a:t>Alast</a:t>
            </a:r>
            <a:r>
              <a:rPr lang="en-US" sz="900" dirty="0" smtClean="0">
                <a:solidFill>
                  <a:schemeClr val="bg1"/>
                </a:solidFill>
                <a:latin typeface="Courier New" pitchFamily="49" charset="0"/>
                <a:cs typeface="Courier New" pitchFamily="49" charset="0"/>
              </a:rPr>
              <a:t> = </a:t>
            </a:r>
            <a:r>
              <a:rPr lang="en-US" sz="900" dirty="0" err="1" smtClean="0">
                <a:solidFill>
                  <a:schemeClr val="bg1"/>
                </a:solidFill>
                <a:latin typeface="Courier New" pitchFamily="49" charset="0"/>
                <a:cs typeface="Courier New" pitchFamily="49" charset="0"/>
              </a:rPr>
              <a:t>Aindex</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 + 1];</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sum0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][0][0]*v[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][0][1]*v[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][1]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][0][2]*v[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sum1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][1][0]*v[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][1][1]*v[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][1]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][1][2]*v[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sum2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][2][0]*v[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][2][1]*v[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][1]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][2][2]*v[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][2];</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a:t>
            </a:r>
          </a:p>
          <a:p>
            <a:r>
              <a:rPr lang="en-US" sz="900" dirty="0" smtClean="0">
                <a:solidFill>
                  <a:schemeClr val="bg1"/>
                </a:solidFill>
                <a:latin typeface="Courier New" pitchFamily="49" charset="0"/>
                <a:cs typeface="Courier New" pitchFamily="49" charset="0"/>
              </a:rPr>
              <a:t>    while (</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 &lt; </a:t>
            </a:r>
            <a:r>
              <a:rPr lang="en-US" sz="900" dirty="0" err="1" smtClean="0">
                <a:solidFill>
                  <a:schemeClr val="bg1"/>
                </a:solidFill>
                <a:latin typeface="Courier New" pitchFamily="49" charset="0"/>
                <a:cs typeface="Courier New" pitchFamily="49" charset="0"/>
              </a:rPr>
              <a:t>Alast</a:t>
            </a:r>
            <a:r>
              <a:rPr lang="en-US" sz="900" dirty="0" smtClean="0">
                <a:solidFill>
                  <a:schemeClr val="bg1"/>
                </a:solidFill>
                <a:latin typeface="Courier New" pitchFamily="49" charset="0"/>
                <a:cs typeface="Courier New" pitchFamily="49" charset="0"/>
              </a:rPr>
              <a:t>) {</a:t>
            </a:r>
          </a:p>
          <a:p>
            <a:r>
              <a:rPr lang="en-US" sz="900" dirty="0" smtClean="0">
                <a:solidFill>
                  <a:schemeClr val="bg1"/>
                </a:solidFill>
                <a:latin typeface="Courier New" pitchFamily="49" charset="0"/>
                <a:cs typeface="Courier New" pitchFamily="49" charset="0"/>
              </a:rPr>
              <a:t>      </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 = </a:t>
            </a:r>
            <a:r>
              <a:rPr lang="en-US" sz="900" dirty="0" err="1" smtClean="0">
                <a:solidFill>
                  <a:schemeClr val="bg1"/>
                </a:solidFill>
                <a:latin typeface="Courier New" pitchFamily="49" charset="0"/>
                <a:cs typeface="Courier New" pitchFamily="49" charset="0"/>
              </a:rPr>
              <a:t>Acol</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sum0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][0][0]*v[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][0][1]*v[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][1] +                   </a:t>
            </a:r>
          </a:p>
          <a:p>
            <a:r>
              <a:rPr lang="en-US" sz="900" dirty="0" smtClean="0">
                <a:solidFill>
                  <a:schemeClr val="bg1"/>
                </a:solidFill>
                <a:latin typeface="Courier New" pitchFamily="49" charset="0"/>
                <a:cs typeface="Courier New" pitchFamily="49" charset="0"/>
              </a:rPr>
              <a:t>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][0][2]*v[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sum1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][1][0]*v[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][1][1]*v[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][1] + </a:t>
            </a:r>
          </a:p>
          <a:p>
            <a:r>
              <a:rPr lang="en-US" sz="900" dirty="0" smtClean="0">
                <a:solidFill>
                  <a:schemeClr val="bg1"/>
                </a:solidFill>
                <a:latin typeface="Courier New" pitchFamily="49" charset="0"/>
                <a:cs typeface="Courier New" pitchFamily="49" charset="0"/>
              </a:rPr>
              <a:t>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][1][2]*v[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sum2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][2][0]*v[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][2][1]*v[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][1] + </a:t>
            </a:r>
          </a:p>
          <a:p>
            <a:r>
              <a:rPr lang="en-US" sz="900" dirty="0" smtClean="0">
                <a:solidFill>
                  <a:schemeClr val="bg1"/>
                </a:solidFill>
                <a:latin typeface="Courier New" pitchFamily="49" charset="0"/>
                <a:cs typeface="Courier New" pitchFamily="49" charset="0"/>
              </a:rPr>
              <a:t>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][2][2]*v[</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][2];</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if (w2[</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 == 0) {</a:t>
            </a:r>
          </a:p>
          <a:p>
            <a:r>
              <a:rPr lang="en-US" sz="900" dirty="0" smtClean="0">
                <a:solidFill>
                  <a:schemeClr val="bg1"/>
                </a:solidFill>
                <a:latin typeface="Courier New" pitchFamily="49" charset="0"/>
                <a:cs typeface="Courier New" pitchFamily="49" charset="0"/>
              </a:rPr>
              <a:t>        w2[</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 = 1;</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].first = 0.0;</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].second = 0.0;</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].third = 0.0;</a:t>
            </a:r>
          </a:p>
          <a:p>
            <a:r>
              <a:rPr lang="en-US" sz="900" dirty="0" smtClean="0">
                <a:solidFill>
                  <a:schemeClr val="bg1"/>
                </a:solidFill>
                <a:latin typeface="Courier New" pitchFamily="49" charset="0"/>
                <a:cs typeface="Courier New" pitchFamily="49" charset="0"/>
              </a:rPr>
              <a:t>      }</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].first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][0][0]*v[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][1][0]*v[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][1] + </a:t>
            </a:r>
          </a:p>
          <a:p>
            <a:r>
              <a:rPr lang="en-US" sz="900" dirty="0" smtClean="0">
                <a:solidFill>
                  <a:schemeClr val="bg1"/>
                </a:solidFill>
                <a:latin typeface="Courier New" pitchFamily="49" charset="0"/>
                <a:cs typeface="Courier New" pitchFamily="49" charset="0"/>
              </a:rPr>
              <a:t>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][2][0]*v[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].second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][0][1]*v[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][1][1]*v[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][1] + </a:t>
            </a:r>
          </a:p>
          <a:p>
            <a:r>
              <a:rPr lang="en-US" sz="900" dirty="0" smtClean="0">
                <a:solidFill>
                  <a:schemeClr val="bg1"/>
                </a:solidFill>
                <a:latin typeface="Courier New" pitchFamily="49" charset="0"/>
                <a:cs typeface="Courier New" pitchFamily="49" charset="0"/>
              </a:rPr>
              <a:t>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][2][1]*v[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col</a:t>
            </a:r>
            <a:r>
              <a:rPr lang="en-US" sz="900" dirty="0" smtClean="0">
                <a:solidFill>
                  <a:schemeClr val="bg1"/>
                </a:solidFill>
                <a:latin typeface="Courier New" pitchFamily="49" charset="0"/>
                <a:cs typeface="Courier New" pitchFamily="49" charset="0"/>
              </a:rPr>
              <a:t>].third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][0][2]*v[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][0] +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][1][2]*v[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][1] + </a:t>
            </a:r>
          </a:p>
          <a:p>
            <a:r>
              <a:rPr lang="en-US" sz="900" dirty="0" smtClean="0">
                <a:solidFill>
                  <a:schemeClr val="bg1"/>
                </a:solidFill>
                <a:latin typeface="Courier New" pitchFamily="49" charset="0"/>
                <a:cs typeface="Courier New" pitchFamily="49" charset="0"/>
              </a:rPr>
              <a:t>      A[</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][2][2]*v[</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][2];</a:t>
            </a:r>
          </a:p>
          <a:p>
            <a:r>
              <a:rPr lang="en-US" sz="900" dirty="0" smtClean="0">
                <a:solidFill>
                  <a:schemeClr val="bg1"/>
                </a:solidFill>
                <a:latin typeface="Courier New" pitchFamily="49" charset="0"/>
                <a:cs typeface="Courier New" pitchFamily="49" charset="0"/>
              </a:rPr>
              <a:t>      </a:t>
            </a:r>
            <a:r>
              <a:rPr lang="en-US" sz="900" dirty="0" err="1" smtClean="0">
                <a:solidFill>
                  <a:schemeClr val="bg1"/>
                </a:solidFill>
                <a:latin typeface="Courier New" pitchFamily="49" charset="0"/>
                <a:cs typeface="Courier New" pitchFamily="49" charset="0"/>
              </a:rPr>
              <a:t>Anext</a:t>
            </a:r>
            <a:r>
              <a:rPr lang="en-US" sz="900" dirty="0" smtClean="0">
                <a:solidFill>
                  <a:schemeClr val="bg1"/>
                </a:solidFill>
                <a:latin typeface="Courier New" pitchFamily="49" charset="0"/>
                <a:cs typeface="Courier New" pitchFamily="49" charset="0"/>
              </a:rPr>
              <a:t>++;</a:t>
            </a:r>
          </a:p>
          <a:p>
            <a:r>
              <a:rPr lang="en-US" sz="900" dirty="0" smtClean="0">
                <a:solidFill>
                  <a:schemeClr val="bg1"/>
                </a:solidFill>
                <a:latin typeface="Courier New" pitchFamily="49" charset="0"/>
                <a:cs typeface="Courier New" pitchFamily="49" charset="0"/>
              </a:rPr>
              <a:t>    }</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if (w2[</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 == 0) {</a:t>
            </a:r>
          </a:p>
          <a:p>
            <a:r>
              <a:rPr lang="en-US" sz="900" dirty="0" smtClean="0">
                <a:solidFill>
                  <a:schemeClr val="bg1"/>
                </a:solidFill>
                <a:latin typeface="Courier New" pitchFamily="49" charset="0"/>
                <a:cs typeface="Courier New" pitchFamily="49" charset="0"/>
              </a:rPr>
              <a:t>      w2[</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 = 1;</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].first = 0.0;</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].second = 0.0;</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].third = 0.0;</a:t>
            </a:r>
          </a:p>
          <a:p>
            <a:r>
              <a:rPr lang="en-US" sz="900" dirty="0" smtClean="0">
                <a:solidFill>
                  <a:schemeClr val="bg1"/>
                </a:solidFill>
                <a:latin typeface="Courier New" pitchFamily="49" charset="0"/>
                <a:cs typeface="Courier New" pitchFamily="49" charset="0"/>
              </a:rPr>
              <a:t>    }</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].first += sum0;</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].second += sum1;</a:t>
            </a:r>
          </a:p>
          <a:p>
            <a:r>
              <a:rPr lang="en-US" sz="900" dirty="0" smtClean="0">
                <a:solidFill>
                  <a:schemeClr val="bg1"/>
                </a:solidFill>
                <a:latin typeface="Courier New" pitchFamily="49" charset="0"/>
                <a:cs typeface="Courier New" pitchFamily="49" charset="0"/>
              </a:rPr>
              <a:t>    w1[</a:t>
            </a:r>
            <a:r>
              <a:rPr lang="en-US" sz="900" dirty="0" err="1" smtClean="0">
                <a:solidFill>
                  <a:schemeClr val="bg1"/>
                </a:solidFill>
                <a:latin typeface="Courier New" pitchFamily="49" charset="0"/>
                <a:cs typeface="Courier New" pitchFamily="49" charset="0"/>
              </a:rPr>
              <a:t>my_cpu_id</a:t>
            </a:r>
            <a:r>
              <a:rPr lang="en-US" sz="900" dirty="0" smtClean="0">
                <a:solidFill>
                  <a:schemeClr val="bg1"/>
                </a:solidFill>
                <a:latin typeface="Courier New" pitchFamily="49" charset="0"/>
                <a:cs typeface="Courier New" pitchFamily="49" charset="0"/>
              </a:rPr>
              <a:t>][</a:t>
            </a:r>
            <a:r>
              <a:rPr lang="en-US" sz="900" dirty="0" err="1" smtClean="0">
                <a:solidFill>
                  <a:schemeClr val="bg1"/>
                </a:solidFill>
                <a:latin typeface="Courier New" pitchFamily="49" charset="0"/>
                <a:cs typeface="Courier New" pitchFamily="49" charset="0"/>
              </a:rPr>
              <a:t>i</a:t>
            </a:r>
            <a:r>
              <a:rPr lang="en-US" sz="900" dirty="0" smtClean="0">
                <a:solidFill>
                  <a:schemeClr val="bg1"/>
                </a:solidFill>
                <a:latin typeface="Courier New" pitchFamily="49" charset="0"/>
                <a:cs typeface="Courier New" pitchFamily="49" charset="0"/>
              </a:rPr>
              <a:t>].third += sum2;</a:t>
            </a:r>
          </a:p>
          <a:p>
            <a:r>
              <a:rPr lang="en-US" sz="900" dirty="0" smtClean="0">
                <a:solidFill>
                  <a:schemeClr val="bg1"/>
                </a:solidFill>
                <a:latin typeface="Courier New" pitchFamily="49" charset="0"/>
                <a:cs typeface="Courier New" pitchFamily="49" charset="0"/>
              </a:rPr>
              <a:t>  }</a:t>
            </a:r>
          </a:p>
          <a:p>
            <a:r>
              <a:rPr lang="en-US" sz="900" dirty="0" smtClean="0">
                <a:solidFill>
                  <a:schemeClr val="bg1"/>
                </a:solidFill>
                <a:latin typeface="Courier New" pitchFamily="49" charset="0"/>
                <a:cs typeface="Courier New" pitchFamily="49" charset="0"/>
              </a:rPr>
              <a:t>}</a:t>
            </a:r>
            <a:endParaRPr lang="en-US" sz="900" dirty="0">
              <a:solidFill>
                <a:schemeClr val="bg1"/>
              </a:solidFill>
              <a:latin typeface="Courier New" pitchFamily="49" charset="0"/>
              <a:cs typeface="Courier New" pitchFamily="49" charset="0"/>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Good</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a:t>
            </a:r>
            <a:r>
              <a:rPr lang="en-US" dirty="0" smtClean="0">
                <a:solidFill>
                  <a:srgbClr val="FF0000"/>
                </a:solidFill>
              </a:rPr>
              <a:t>questionable</a:t>
            </a:r>
          </a:p>
          <a:p>
            <a:r>
              <a:rPr lang="en-US" dirty="0" smtClean="0"/>
              <a:t>Load Balance of the computation is good</a:t>
            </a:r>
          </a:p>
          <a:p>
            <a:r>
              <a:rPr lang="en-US" dirty="0" smtClean="0"/>
              <a:t>The computation that is parallelized is not memory bandwidth limited</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51381" y="291642"/>
          <a:ext cx="8641237" cy="62747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3124200" y="6356350"/>
            <a:ext cx="2895600" cy="365125"/>
          </a:xfrm>
          <a:prstGeom prst="rect">
            <a:avLst/>
          </a:prstGeom>
        </p:spPr>
        <p:txBody>
          <a:bodyPr/>
          <a:lstStyle/>
          <a:p>
            <a:pPr>
              <a:defRPr/>
            </a:pPr>
            <a:fld id="{D64E344D-774A-4B03-A7D3-ED6D605784FF}" type="slidenum">
              <a:rPr lang="en-US"/>
              <a:pPr>
                <a:defRPr/>
              </a:pPr>
              <a:t>4</a:t>
            </a:fld>
            <a:r>
              <a:rPr lang="en-US"/>
              <a:t> </a:t>
            </a:r>
          </a:p>
        </p:txBody>
      </p:sp>
      <p:sp>
        <p:nvSpPr>
          <p:cNvPr id="6148" name="Rectangle 3"/>
          <p:cNvSpPr>
            <a:spLocks noChangeArrowheads="1"/>
          </p:cNvSpPr>
          <p:nvPr/>
        </p:nvSpPr>
        <p:spPr bwMode="auto">
          <a:xfrm>
            <a:off x="1295400" y="1436688"/>
            <a:ext cx="7334250" cy="3416300"/>
          </a:xfrm>
          <a:prstGeom prst="rect">
            <a:avLst/>
          </a:prstGeom>
          <a:noFill/>
          <a:ln w="9525">
            <a:noFill/>
            <a:miter lim="800000"/>
            <a:headEnd/>
            <a:tailEnd/>
          </a:ln>
        </p:spPr>
        <p:txBody>
          <a:bodyPr>
            <a:spAutoFit/>
          </a:bodyPr>
          <a:lstStyle/>
          <a:p>
            <a:pPr algn="l"/>
            <a:r>
              <a:rPr lang="en-US" dirty="0">
                <a:solidFill>
                  <a:schemeClr val="bg1"/>
                </a:solidFill>
              </a:rPr>
              <a:t>             DO I = I1,I2</a:t>
            </a:r>
          </a:p>
          <a:p>
            <a:pPr algn="l"/>
            <a:r>
              <a:rPr lang="en-US" dirty="0">
                <a:solidFill>
                  <a:schemeClr val="bg1"/>
                </a:solidFill>
              </a:rPr>
              <a:t>                  DUDX(I) = DXI * (U(I+1,J,K) - U(I,J,K))</a:t>
            </a:r>
          </a:p>
          <a:p>
            <a:pPr algn="l"/>
            <a:r>
              <a:rPr lang="en-US" dirty="0">
                <a:solidFill>
                  <a:schemeClr val="bg1"/>
                </a:solidFill>
              </a:rPr>
              <a:t>                  DVDX(I) = DXI * (V(I+1,J,K) - V(I,J,K))</a:t>
            </a:r>
          </a:p>
          <a:p>
            <a:pPr algn="l"/>
            <a:r>
              <a:rPr lang="en-US" dirty="0">
                <a:solidFill>
                  <a:schemeClr val="bg1"/>
                </a:solidFill>
              </a:rPr>
              <a:t>                  DWDX(I) = DXI * (W(I+1,J,K) - W(I,J,K))</a:t>
            </a:r>
          </a:p>
          <a:p>
            <a:pPr algn="l"/>
            <a:r>
              <a:rPr lang="en-US" dirty="0">
                <a:solidFill>
                  <a:schemeClr val="bg1"/>
                </a:solidFill>
              </a:rPr>
              <a:t>                  DTDX(I) = DXI * (T(I+1,J,K) - T(I,J,K))</a:t>
            </a:r>
          </a:p>
          <a:p>
            <a:pPr algn="l"/>
            <a:r>
              <a:rPr lang="en-US" dirty="0">
                <a:solidFill>
                  <a:schemeClr val="bg1"/>
                </a:solidFill>
              </a:rPr>
              <a:t>               ENDDO</a:t>
            </a:r>
          </a:p>
          <a:p>
            <a:pPr algn="l"/>
            <a:endParaRPr lang="en-US" dirty="0">
              <a:solidFill>
                <a:schemeClr val="bg1"/>
              </a:solidFill>
            </a:endParaRPr>
          </a:p>
          <a:p>
            <a:pPr algn="l"/>
            <a:r>
              <a:rPr lang="en-US" dirty="0">
                <a:solidFill>
                  <a:schemeClr val="bg1"/>
                </a:solidFill>
              </a:rPr>
              <a:t>               DO I = I1, I2 </a:t>
            </a:r>
          </a:p>
          <a:p>
            <a:pPr algn="l"/>
            <a:r>
              <a:rPr lang="en-US" dirty="0">
                <a:solidFill>
                  <a:schemeClr val="bg1"/>
                </a:solidFill>
              </a:rPr>
              <a:t>                  DUDY(I) = DYI * (UAV(I,J+1,K) - UAV(I,J-1,K)) * 0.5D0</a:t>
            </a:r>
          </a:p>
          <a:p>
            <a:pPr algn="l"/>
            <a:r>
              <a:rPr lang="en-US" dirty="0">
                <a:solidFill>
                  <a:schemeClr val="bg1"/>
                </a:solidFill>
              </a:rPr>
              <a:t>                  DVDY(I) = DYI * (VAV(I,J+1,K) - VAV(I,J-1,K)) * 0.5D0</a:t>
            </a:r>
          </a:p>
          <a:p>
            <a:pPr algn="l"/>
            <a:r>
              <a:rPr lang="en-US" dirty="0">
                <a:solidFill>
                  <a:schemeClr val="bg1"/>
                </a:solidFill>
              </a:rPr>
              <a:t>                  DWDY(I) = DYI * (WAV(I,J+1,K) - WAV(I,J-1,K)) * 0.5D0</a:t>
            </a:r>
          </a:p>
          <a:p>
            <a:pPr algn="l"/>
            <a:r>
              <a:rPr lang="en-US" dirty="0">
                <a:solidFill>
                  <a:schemeClr val="bg1"/>
                </a:solidFill>
              </a:rPr>
              <a:t>               ENDDO</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752600"/>
            <a:ext cx="8334333" cy="2308324"/>
          </a:xfrm>
          <a:prstGeom prst="rect">
            <a:avLst/>
          </a:prstGeom>
          <a:noFill/>
        </p:spPr>
        <p:txBody>
          <a:bodyPr wrap="none" rtlCol="0">
            <a:spAutoFit/>
          </a:bodyPr>
          <a:lstStyle/>
          <a:p>
            <a:r>
              <a:rPr lang="en-US" dirty="0" smtClean="0">
                <a:solidFill>
                  <a:schemeClr val="bg1"/>
                </a:solidFill>
              </a:rPr>
              <a:t>!$OMP PARALLEL DO DEFAULT(SHARED) PRIVATE(N)</a:t>
            </a:r>
          </a:p>
          <a:p>
            <a:r>
              <a:rPr lang="en-US" dirty="0" smtClean="0">
                <a:solidFill>
                  <a:schemeClr val="bg1"/>
                </a:solidFill>
              </a:rPr>
              <a:t>      DO N = 1,NUMRT</a:t>
            </a:r>
          </a:p>
          <a:p>
            <a:r>
              <a:rPr lang="en-US" dirty="0" smtClean="0">
                <a:solidFill>
                  <a:schemeClr val="bg1"/>
                </a:solidFill>
              </a:rPr>
              <a:t>        MOTION(N)%Ax = NODE(N)%</a:t>
            </a:r>
            <a:r>
              <a:rPr lang="en-US" dirty="0" err="1" smtClean="0">
                <a:solidFill>
                  <a:schemeClr val="bg1"/>
                </a:solidFill>
              </a:rPr>
              <a:t>Minv</a:t>
            </a:r>
            <a:r>
              <a:rPr lang="en-US" dirty="0" smtClean="0">
                <a:solidFill>
                  <a:schemeClr val="bg1"/>
                </a:solidFill>
              </a:rPr>
              <a:t> * (FORCE(N)%</a:t>
            </a:r>
            <a:r>
              <a:rPr lang="en-US" dirty="0" err="1" smtClean="0">
                <a:solidFill>
                  <a:schemeClr val="bg1"/>
                </a:solidFill>
              </a:rPr>
              <a:t>Xext</a:t>
            </a:r>
            <a:r>
              <a:rPr lang="en-US" dirty="0" smtClean="0">
                <a:solidFill>
                  <a:schemeClr val="bg1"/>
                </a:solidFill>
              </a:rPr>
              <a:t>-FORCE(N)%</a:t>
            </a:r>
            <a:r>
              <a:rPr lang="en-US" dirty="0" err="1" smtClean="0">
                <a:solidFill>
                  <a:schemeClr val="bg1"/>
                </a:solidFill>
              </a:rPr>
              <a:t>Xint</a:t>
            </a:r>
            <a:r>
              <a:rPr lang="en-US" dirty="0" smtClean="0">
                <a:solidFill>
                  <a:schemeClr val="bg1"/>
                </a:solidFill>
              </a:rPr>
              <a:t>)</a:t>
            </a:r>
          </a:p>
          <a:p>
            <a:r>
              <a:rPr lang="en-US" dirty="0" smtClean="0">
                <a:solidFill>
                  <a:schemeClr val="bg1"/>
                </a:solidFill>
              </a:rPr>
              <a:t>        MOTION(N)%Ay = NODE(N)%</a:t>
            </a:r>
            <a:r>
              <a:rPr lang="en-US" dirty="0" err="1" smtClean="0">
                <a:solidFill>
                  <a:schemeClr val="bg1"/>
                </a:solidFill>
              </a:rPr>
              <a:t>Minv</a:t>
            </a:r>
            <a:r>
              <a:rPr lang="en-US" dirty="0" smtClean="0">
                <a:solidFill>
                  <a:schemeClr val="bg1"/>
                </a:solidFill>
              </a:rPr>
              <a:t> * (FORCE(N)%</a:t>
            </a:r>
            <a:r>
              <a:rPr lang="en-US" dirty="0" err="1" smtClean="0">
                <a:solidFill>
                  <a:schemeClr val="bg1"/>
                </a:solidFill>
              </a:rPr>
              <a:t>Yext</a:t>
            </a:r>
            <a:r>
              <a:rPr lang="en-US" dirty="0" smtClean="0">
                <a:solidFill>
                  <a:schemeClr val="bg1"/>
                </a:solidFill>
              </a:rPr>
              <a:t>-FORCE(N)%</a:t>
            </a:r>
            <a:r>
              <a:rPr lang="en-US" dirty="0" err="1" smtClean="0">
                <a:solidFill>
                  <a:schemeClr val="bg1"/>
                </a:solidFill>
              </a:rPr>
              <a:t>Yint</a:t>
            </a:r>
            <a:r>
              <a:rPr lang="en-US" dirty="0" smtClean="0">
                <a:solidFill>
                  <a:schemeClr val="bg1"/>
                </a:solidFill>
              </a:rPr>
              <a:t>)</a:t>
            </a:r>
          </a:p>
          <a:p>
            <a:r>
              <a:rPr lang="en-US" dirty="0" smtClean="0">
                <a:solidFill>
                  <a:schemeClr val="bg1"/>
                </a:solidFill>
              </a:rPr>
              <a:t>        MOTION(N)%</a:t>
            </a:r>
            <a:r>
              <a:rPr lang="en-US" dirty="0" err="1" smtClean="0">
                <a:solidFill>
                  <a:schemeClr val="bg1"/>
                </a:solidFill>
              </a:rPr>
              <a:t>Az</a:t>
            </a:r>
            <a:r>
              <a:rPr lang="en-US" dirty="0" smtClean="0">
                <a:solidFill>
                  <a:schemeClr val="bg1"/>
                </a:solidFill>
              </a:rPr>
              <a:t> = NODE(N)%</a:t>
            </a:r>
            <a:r>
              <a:rPr lang="en-US" dirty="0" err="1" smtClean="0">
                <a:solidFill>
                  <a:schemeClr val="bg1"/>
                </a:solidFill>
              </a:rPr>
              <a:t>Minv</a:t>
            </a:r>
            <a:r>
              <a:rPr lang="en-US" dirty="0" smtClean="0">
                <a:solidFill>
                  <a:schemeClr val="bg1"/>
                </a:solidFill>
              </a:rPr>
              <a:t> * (FORCE(N)%</a:t>
            </a:r>
            <a:r>
              <a:rPr lang="en-US" dirty="0" err="1" smtClean="0">
                <a:solidFill>
                  <a:schemeClr val="bg1"/>
                </a:solidFill>
              </a:rPr>
              <a:t>Zext</a:t>
            </a:r>
            <a:r>
              <a:rPr lang="en-US" dirty="0" smtClean="0">
                <a:solidFill>
                  <a:schemeClr val="bg1"/>
                </a:solidFill>
              </a:rPr>
              <a:t>-FORCE(N)%</a:t>
            </a:r>
            <a:r>
              <a:rPr lang="en-US" dirty="0" err="1" smtClean="0">
                <a:solidFill>
                  <a:schemeClr val="bg1"/>
                </a:solidFill>
              </a:rPr>
              <a:t>Zint</a:t>
            </a:r>
            <a:r>
              <a:rPr lang="en-US" dirty="0" smtClean="0">
                <a:solidFill>
                  <a:schemeClr val="bg1"/>
                </a:solidFill>
              </a:rPr>
              <a:t>)</a:t>
            </a:r>
          </a:p>
          <a:p>
            <a:r>
              <a:rPr lang="en-US" dirty="0" smtClean="0">
                <a:solidFill>
                  <a:schemeClr val="bg1"/>
                </a:solidFill>
              </a:rPr>
              <a:t>      ENDDO</a:t>
            </a:r>
          </a:p>
          <a:p>
            <a:r>
              <a:rPr lang="en-US" dirty="0" smtClean="0">
                <a:solidFill>
                  <a:schemeClr val="bg1"/>
                </a:solidFill>
              </a:rPr>
              <a:t>!$OMP END PARALLEL DO</a:t>
            </a:r>
          </a:p>
          <a:p>
            <a:endParaRPr lang="en-US" dirty="0"/>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defRPr/>
            </a:pPr>
            <a:r>
              <a:rPr lang="en-US" smtClean="0"/>
              <a:t>September 21-24, 2009</a:t>
            </a:r>
            <a:endParaRPr lang="en-US" dirty="0"/>
          </a:p>
        </p:txBody>
      </p:sp>
      <p:sp>
        <p:nvSpPr>
          <p:cNvPr id="3" name="Footer Placeholder 2"/>
          <p:cNvSpPr>
            <a:spLocks noGrp="1"/>
          </p:cNvSpPr>
          <p:nvPr>
            <p:ph type="ftr" sz="quarter" idx="3"/>
          </p:nvPr>
        </p:nvSpPr>
        <p:spPr/>
        <p:txBody>
          <a:bodyPr/>
          <a:lstStyle/>
          <a:p>
            <a:pPr>
              <a:defRPr/>
            </a:pPr>
            <a:r>
              <a:rPr lang="en-US" smtClean="0"/>
              <a:t>© Cray Inc.</a:t>
            </a:r>
            <a:endParaRPr lang="en-US" dirty="0"/>
          </a:p>
        </p:txBody>
      </p:sp>
      <p:sp>
        <p:nvSpPr>
          <p:cNvPr id="4" name="Slide Number Placeholder 3"/>
          <p:cNvSpPr>
            <a:spLocks noGrp="1"/>
          </p:cNvSpPr>
          <p:nvPr>
            <p:ph type="sldNum" sz="quarter" idx="4"/>
          </p:nvPr>
        </p:nvSpPr>
        <p:spPr/>
        <p:txBody>
          <a:bodyPr/>
          <a:lstStyle/>
          <a:p>
            <a:pPr>
              <a:defRPr/>
            </a:pPr>
            <a:fld id="{D505C863-2CE5-41D4-9A34-1C6D7786FC48}" type="slidenum">
              <a:rPr lang="en-US" smtClean="0"/>
              <a:pPr>
                <a:defRPr/>
              </a:pPr>
              <a:t>41</a:t>
            </a:fld>
            <a:endParaRPr lang="en-US" dirty="0"/>
          </a:p>
        </p:txBody>
      </p:sp>
      <p:sp>
        <p:nvSpPr>
          <p:cNvPr id="5" name="TextBox 4"/>
          <p:cNvSpPr txBox="1"/>
          <p:nvPr/>
        </p:nvSpPr>
        <p:spPr>
          <a:xfrm>
            <a:off x="152400" y="990600"/>
            <a:ext cx="8594019" cy="4247317"/>
          </a:xfrm>
          <a:prstGeom prst="rect">
            <a:avLst/>
          </a:prstGeom>
          <a:noFill/>
        </p:spPr>
        <p:txBody>
          <a:bodyPr wrap="none" rtlCol="0">
            <a:spAutoFit/>
          </a:bodyPr>
          <a:lstStyle/>
          <a:p>
            <a:r>
              <a:rPr lang="en-US" dirty="0" smtClean="0">
                <a:solidFill>
                  <a:schemeClr val="bg1"/>
                </a:solidFill>
                <a:latin typeface="Courier New" pitchFamily="49" charset="0"/>
                <a:cs typeface="Courier New" pitchFamily="49" charset="0"/>
              </a:rPr>
              <a:t>TYPE :: </a:t>
            </a:r>
            <a:r>
              <a:rPr lang="en-US" dirty="0" err="1" smtClean="0">
                <a:solidFill>
                  <a:schemeClr val="bg1"/>
                </a:solidFill>
                <a:latin typeface="Courier New" pitchFamily="49" charset="0"/>
                <a:cs typeface="Courier New" pitchFamily="49" charset="0"/>
              </a:rPr>
              <a:t>motion_type</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Px</a:t>
            </a:r>
            <a:r>
              <a:rPr lang="en-US" dirty="0" smtClean="0">
                <a:solidFill>
                  <a:schemeClr val="bg1"/>
                </a:solidFill>
                <a:latin typeface="Courier New" pitchFamily="49" charset="0"/>
                <a:cs typeface="Courier New" pitchFamily="49" charset="0"/>
              </a:rPr>
              <a:t>      ! Initial x-position</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Py</a:t>
            </a:r>
            <a:r>
              <a:rPr lang="en-US" dirty="0" smtClean="0">
                <a:solidFill>
                  <a:schemeClr val="bg1"/>
                </a:solidFill>
                <a:latin typeface="Courier New" pitchFamily="49" charset="0"/>
                <a:cs typeface="Courier New" pitchFamily="49" charset="0"/>
              </a:rPr>
              <a:t>      ! Initial y-position</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Pz</a:t>
            </a:r>
            <a:r>
              <a:rPr lang="en-US" dirty="0" smtClean="0">
                <a:solidFill>
                  <a:schemeClr val="bg1"/>
                </a:solidFill>
                <a:latin typeface="Courier New" pitchFamily="49" charset="0"/>
                <a:cs typeface="Courier New" pitchFamily="49" charset="0"/>
              </a:rPr>
              <a:t>      ! Initial z-position</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Ux</a:t>
            </a:r>
            <a:r>
              <a:rPr lang="en-US" dirty="0" smtClean="0">
                <a:solidFill>
                  <a:schemeClr val="bg1"/>
                </a:solidFill>
                <a:latin typeface="Courier New" pitchFamily="49" charset="0"/>
                <a:cs typeface="Courier New" pitchFamily="49" charset="0"/>
              </a:rPr>
              <a:t>      ! X displacement</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Uy</a:t>
            </a:r>
            <a:r>
              <a:rPr lang="en-US" dirty="0" smtClean="0">
                <a:solidFill>
                  <a:schemeClr val="bg1"/>
                </a:solidFill>
                <a:latin typeface="Courier New" pitchFamily="49" charset="0"/>
                <a:cs typeface="Courier New" pitchFamily="49" charset="0"/>
              </a:rPr>
              <a:t>      ! Y displacement</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Uz</a:t>
            </a:r>
            <a:r>
              <a:rPr lang="en-US" dirty="0" smtClean="0">
                <a:solidFill>
                  <a:schemeClr val="bg1"/>
                </a:solidFill>
                <a:latin typeface="Courier New" pitchFamily="49" charset="0"/>
                <a:cs typeface="Courier New" pitchFamily="49" charset="0"/>
              </a:rPr>
              <a:t>      ! Z displacement</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Vx</a:t>
            </a:r>
            <a:r>
              <a:rPr lang="en-US" dirty="0" smtClean="0">
                <a:solidFill>
                  <a:schemeClr val="bg1"/>
                </a:solidFill>
                <a:latin typeface="Courier New" pitchFamily="49" charset="0"/>
                <a:cs typeface="Courier New" pitchFamily="49" charset="0"/>
              </a:rPr>
              <a:t>      ! X velocity</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Vy</a:t>
            </a:r>
            <a:r>
              <a:rPr lang="en-US" dirty="0" smtClean="0">
                <a:solidFill>
                  <a:schemeClr val="bg1"/>
                </a:solidFill>
                <a:latin typeface="Courier New" pitchFamily="49" charset="0"/>
                <a:cs typeface="Courier New" pitchFamily="49" charset="0"/>
              </a:rPr>
              <a:t>      ! Y velocity</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Vz</a:t>
            </a:r>
            <a:r>
              <a:rPr lang="en-US" dirty="0" smtClean="0">
                <a:solidFill>
                  <a:schemeClr val="bg1"/>
                </a:solidFill>
                <a:latin typeface="Courier New" pitchFamily="49" charset="0"/>
                <a:cs typeface="Courier New" pitchFamily="49" charset="0"/>
              </a:rPr>
              <a:t>      ! Z velocity</a:t>
            </a:r>
          </a:p>
          <a:p>
            <a:r>
              <a:rPr lang="en-US" dirty="0" smtClean="0">
                <a:solidFill>
                  <a:schemeClr val="bg1"/>
                </a:solidFill>
                <a:latin typeface="Courier New" pitchFamily="49" charset="0"/>
                <a:cs typeface="Courier New" pitchFamily="49" charset="0"/>
              </a:rPr>
              <a:t>        REAL(KIND(0D0))  Ax      ! X acceleration</a:t>
            </a:r>
          </a:p>
          <a:p>
            <a:r>
              <a:rPr lang="en-US" dirty="0" smtClean="0">
                <a:solidFill>
                  <a:schemeClr val="bg1"/>
                </a:solidFill>
                <a:latin typeface="Courier New" pitchFamily="49" charset="0"/>
                <a:cs typeface="Courier New" pitchFamily="49" charset="0"/>
              </a:rPr>
              <a:t>        REAL(KIND(0D0))  Ay      ! Y acceleration</a:t>
            </a:r>
          </a:p>
          <a:p>
            <a:r>
              <a:rPr lang="en-US" dirty="0" smtClean="0">
                <a:solidFill>
                  <a:schemeClr val="bg1"/>
                </a:solidFill>
                <a:latin typeface="Courier New" pitchFamily="49" charset="0"/>
                <a:cs typeface="Courier New" pitchFamily="49" charset="0"/>
              </a:rPr>
              <a:t>        REAL(KIND(0D0))  </a:t>
            </a:r>
            <a:r>
              <a:rPr lang="en-US" dirty="0" err="1" smtClean="0">
                <a:solidFill>
                  <a:schemeClr val="bg1"/>
                </a:solidFill>
                <a:latin typeface="Courier New" pitchFamily="49" charset="0"/>
                <a:cs typeface="Courier New" pitchFamily="49" charset="0"/>
              </a:rPr>
              <a:t>Az</a:t>
            </a:r>
            <a:r>
              <a:rPr lang="en-US" dirty="0" smtClean="0">
                <a:solidFill>
                  <a:schemeClr val="bg1"/>
                </a:solidFill>
                <a:latin typeface="Courier New" pitchFamily="49" charset="0"/>
                <a:cs typeface="Courier New" pitchFamily="49" charset="0"/>
              </a:rPr>
              <a:t>      ! Z acceleration</a:t>
            </a:r>
          </a:p>
          <a:p>
            <a:r>
              <a:rPr lang="en-US" dirty="0" smtClean="0">
                <a:solidFill>
                  <a:schemeClr val="bg1"/>
                </a:solidFill>
                <a:latin typeface="Courier New" pitchFamily="49" charset="0"/>
                <a:cs typeface="Courier New" pitchFamily="49" charset="0"/>
              </a:rPr>
              <a:t>      END TYPE</a:t>
            </a:r>
          </a:p>
          <a:p>
            <a:r>
              <a:rPr lang="en-US" dirty="0" smtClean="0">
                <a:solidFill>
                  <a:schemeClr val="bg1"/>
                </a:solidFill>
                <a:latin typeface="Courier New" pitchFamily="49" charset="0"/>
                <a:cs typeface="Courier New" pitchFamily="49" charset="0"/>
              </a:rPr>
              <a:t>      TYPE (</a:t>
            </a:r>
            <a:r>
              <a:rPr lang="en-US" dirty="0" err="1" smtClean="0">
                <a:solidFill>
                  <a:schemeClr val="bg1"/>
                </a:solidFill>
                <a:latin typeface="Courier New" pitchFamily="49" charset="0"/>
                <a:cs typeface="Courier New" pitchFamily="49" charset="0"/>
              </a:rPr>
              <a:t>motion_type</a:t>
            </a:r>
            <a:r>
              <a:rPr lang="en-US" dirty="0" smtClean="0">
                <a:solidFill>
                  <a:schemeClr val="bg1"/>
                </a:solidFill>
                <a:latin typeface="Courier New" pitchFamily="49" charset="0"/>
                <a:cs typeface="Courier New" pitchFamily="49" charset="0"/>
              </a:rPr>
              <a:t>), DIMENSION(:), ALLOCATABLE :: MOTION</a:t>
            </a:r>
            <a:endParaRPr lang="en-US" dirty="0">
              <a:solidFill>
                <a:schemeClr val="bg1"/>
              </a:solidFill>
              <a:latin typeface="Courier New" pitchFamily="49" charset="0"/>
              <a:cs typeface="Courier New" pitchFamily="49" charset="0"/>
            </a:endParaRP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defRPr/>
            </a:pPr>
            <a:r>
              <a:rPr lang="en-US" smtClean="0"/>
              <a:t>September 21-24, 2009</a:t>
            </a:r>
            <a:endParaRPr lang="en-US" dirty="0"/>
          </a:p>
        </p:txBody>
      </p:sp>
      <p:sp>
        <p:nvSpPr>
          <p:cNvPr id="3" name="Footer Placeholder 2"/>
          <p:cNvSpPr>
            <a:spLocks noGrp="1"/>
          </p:cNvSpPr>
          <p:nvPr>
            <p:ph type="ftr" sz="quarter" idx="3"/>
          </p:nvPr>
        </p:nvSpPr>
        <p:spPr/>
        <p:txBody>
          <a:bodyPr/>
          <a:lstStyle/>
          <a:p>
            <a:pPr>
              <a:defRPr/>
            </a:pPr>
            <a:r>
              <a:rPr lang="en-US" smtClean="0"/>
              <a:t>© Cray Inc.</a:t>
            </a:r>
            <a:endParaRPr lang="en-US" dirty="0"/>
          </a:p>
        </p:txBody>
      </p:sp>
      <p:sp>
        <p:nvSpPr>
          <p:cNvPr id="4" name="Slide Number Placeholder 3"/>
          <p:cNvSpPr>
            <a:spLocks noGrp="1"/>
          </p:cNvSpPr>
          <p:nvPr>
            <p:ph type="sldNum" sz="quarter" idx="4"/>
          </p:nvPr>
        </p:nvSpPr>
        <p:spPr/>
        <p:txBody>
          <a:bodyPr/>
          <a:lstStyle/>
          <a:p>
            <a:pPr>
              <a:defRPr/>
            </a:pPr>
            <a:fld id="{D505C863-2CE5-41D4-9A34-1C6D7786FC48}" type="slidenum">
              <a:rPr lang="en-US" smtClean="0"/>
              <a:pPr>
                <a:defRPr/>
              </a:pPr>
              <a:t>42</a:t>
            </a:fld>
            <a:endParaRPr lang="en-US" dirty="0"/>
          </a:p>
        </p:txBody>
      </p:sp>
      <p:sp>
        <p:nvSpPr>
          <p:cNvPr id="5" name="TextBox 4"/>
          <p:cNvSpPr txBox="1"/>
          <p:nvPr/>
        </p:nvSpPr>
        <p:spPr>
          <a:xfrm>
            <a:off x="0" y="609600"/>
            <a:ext cx="9071714" cy="6032421"/>
          </a:xfrm>
          <a:prstGeom prst="rect">
            <a:avLst/>
          </a:prstGeom>
          <a:noFill/>
        </p:spPr>
        <p:txBody>
          <a:bodyPr wrap="none" rtlCol="0">
            <a:spAutoFit/>
          </a:bodyPr>
          <a:lstStyle/>
          <a:p>
            <a:r>
              <a:rPr lang="en-US" sz="1600" dirty="0" smtClean="0">
                <a:solidFill>
                  <a:schemeClr val="bg1"/>
                </a:solidFill>
                <a:latin typeface="Courier New" pitchFamily="49" charset="0"/>
                <a:cs typeface="Courier New" pitchFamily="49" charset="0"/>
              </a:rPr>
              <a:t>========================================================================</a:t>
            </a:r>
          </a:p>
          <a:p>
            <a:r>
              <a:rPr lang="en-US" sz="1600" dirty="0" smtClean="0">
                <a:solidFill>
                  <a:schemeClr val="bg1"/>
                </a:solidFill>
                <a:latin typeface="Courier New" pitchFamily="49" charset="0"/>
                <a:cs typeface="Courier New" pitchFamily="49" charset="0"/>
              </a:rPr>
              <a:t>USER / solve_.LOOP@li.329</a:t>
            </a:r>
          </a:p>
          <a:p>
            <a:r>
              <a:rPr lang="en-US" sz="1600" dirty="0" smtClean="0">
                <a:solidFill>
                  <a:schemeClr val="bg1"/>
                </a:solidFill>
                <a:latin typeface="Courier New" pitchFamily="49" charset="0"/>
                <a:cs typeface="Courier New" pitchFamily="49" charset="0"/>
              </a:rPr>
              <a:t>------------------------------------------------------------------------</a:t>
            </a:r>
          </a:p>
          <a:p>
            <a:r>
              <a:rPr lang="en-US" sz="1600" dirty="0" smtClean="0">
                <a:solidFill>
                  <a:schemeClr val="bg1"/>
                </a:solidFill>
                <a:latin typeface="Courier New" pitchFamily="49" charset="0"/>
                <a:cs typeface="Courier New" pitchFamily="49" charset="0"/>
              </a:rPr>
              <a:t>  Time%                                        4.5%</a:t>
            </a:r>
          </a:p>
          <a:p>
            <a:r>
              <a:rPr lang="en-US" sz="1600" dirty="0" smtClean="0">
                <a:solidFill>
                  <a:schemeClr val="bg1"/>
                </a:solidFill>
                <a:latin typeface="Courier New" pitchFamily="49" charset="0"/>
                <a:cs typeface="Courier New" pitchFamily="49" charset="0"/>
              </a:rPr>
              <a:t>  Time                                    12.197115 </a:t>
            </a:r>
            <a:r>
              <a:rPr lang="en-US" sz="1600" dirty="0" err="1" smtClean="0">
                <a:solidFill>
                  <a:schemeClr val="bg1"/>
                </a:solidFill>
                <a:latin typeface="Courier New" pitchFamily="49" charset="0"/>
                <a:cs typeface="Courier New" pitchFamily="49" charset="0"/>
              </a:rPr>
              <a:t>secs</a:t>
            </a:r>
            <a:endParaRPr lang="en-US" sz="1600" dirty="0" smtClean="0">
              <a:solidFill>
                <a:schemeClr val="bg1"/>
              </a:solidFill>
              <a:latin typeface="Courier New" pitchFamily="49" charset="0"/>
              <a:cs typeface="Courier New" pitchFamily="49" charset="0"/>
            </a:endParaRPr>
          </a:p>
          <a:p>
            <a:r>
              <a:rPr lang="en-US" sz="1600" dirty="0" smtClean="0">
                <a:solidFill>
                  <a:schemeClr val="bg1"/>
                </a:solidFill>
                <a:latin typeface="Courier New" pitchFamily="49" charset="0"/>
                <a:cs typeface="Courier New" pitchFamily="49" charset="0"/>
              </a:rPr>
              <a:t>  </a:t>
            </a:r>
            <a:r>
              <a:rPr lang="en-US" sz="1600" dirty="0" err="1" smtClean="0">
                <a:solidFill>
                  <a:schemeClr val="bg1"/>
                </a:solidFill>
                <a:latin typeface="Courier New" pitchFamily="49" charset="0"/>
                <a:cs typeface="Courier New" pitchFamily="49" charset="0"/>
              </a:rPr>
              <a:t>Imb.Time</a:t>
            </a:r>
            <a:r>
              <a:rPr lang="en-US" sz="1600" dirty="0" smtClean="0">
                <a:solidFill>
                  <a:schemeClr val="bg1"/>
                </a:solidFill>
                <a:latin typeface="Courier New" pitchFamily="49" charset="0"/>
                <a:cs typeface="Courier New" pitchFamily="49" charset="0"/>
              </a:rPr>
              <a:t>                                 0.092292 </a:t>
            </a:r>
            <a:r>
              <a:rPr lang="en-US" sz="1600" dirty="0" err="1" smtClean="0">
                <a:solidFill>
                  <a:schemeClr val="bg1"/>
                </a:solidFill>
                <a:latin typeface="Courier New" pitchFamily="49" charset="0"/>
                <a:cs typeface="Courier New" pitchFamily="49" charset="0"/>
              </a:rPr>
              <a:t>secs</a:t>
            </a:r>
            <a:endParaRPr lang="en-US" sz="1600" dirty="0" smtClean="0">
              <a:solidFill>
                <a:schemeClr val="bg1"/>
              </a:solidFill>
              <a:latin typeface="Courier New" pitchFamily="49" charset="0"/>
              <a:cs typeface="Courier New" pitchFamily="49" charset="0"/>
            </a:endParaRPr>
          </a:p>
          <a:p>
            <a:r>
              <a:rPr lang="en-US" sz="1600" dirty="0" smtClean="0">
                <a:solidFill>
                  <a:schemeClr val="bg1"/>
                </a:solidFill>
                <a:latin typeface="Courier New" pitchFamily="49" charset="0"/>
                <a:cs typeface="Courier New" pitchFamily="49" charset="0"/>
              </a:rPr>
              <a:t>  </a:t>
            </a:r>
            <a:r>
              <a:rPr lang="en-US" sz="1600" dirty="0" err="1" smtClean="0">
                <a:solidFill>
                  <a:schemeClr val="bg1"/>
                </a:solidFill>
                <a:latin typeface="Courier New" pitchFamily="49" charset="0"/>
                <a:cs typeface="Courier New" pitchFamily="49" charset="0"/>
              </a:rPr>
              <a:t>Imb.Time</a:t>
            </a:r>
            <a:r>
              <a:rPr lang="en-US" sz="1600" dirty="0" smtClean="0">
                <a:solidFill>
                  <a:schemeClr val="bg1"/>
                </a:solidFill>
                <a:latin typeface="Courier New" pitchFamily="49" charset="0"/>
                <a:cs typeface="Courier New" pitchFamily="49" charset="0"/>
              </a:rPr>
              <a:t>%                                    1.0%</a:t>
            </a:r>
          </a:p>
          <a:p>
            <a:r>
              <a:rPr lang="en-US" sz="1600" dirty="0" smtClean="0">
                <a:solidFill>
                  <a:schemeClr val="bg1"/>
                </a:solidFill>
                <a:latin typeface="Courier New" pitchFamily="49" charset="0"/>
                <a:cs typeface="Courier New" pitchFamily="49" charset="0"/>
              </a:rPr>
              <a:t>  Calls                      42.9 /sec        523.0 calls</a:t>
            </a:r>
          </a:p>
          <a:p>
            <a:r>
              <a:rPr lang="en-US" sz="1600" dirty="0" smtClean="0">
                <a:solidFill>
                  <a:schemeClr val="bg1"/>
                </a:solidFill>
                <a:latin typeface="Courier New" pitchFamily="49" charset="0"/>
                <a:cs typeface="Courier New" pitchFamily="49" charset="0"/>
              </a:rPr>
              <a:t>  PAPI_L1_DCM              13.700M/sec    167144470 misses</a:t>
            </a:r>
          </a:p>
          <a:p>
            <a:r>
              <a:rPr lang="en-US" sz="1600" dirty="0" smtClean="0">
                <a:solidFill>
                  <a:schemeClr val="bg1"/>
                </a:solidFill>
                <a:latin typeface="Courier New" pitchFamily="49" charset="0"/>
                <a:cs typeface="Courier New" pitchFamily="49" charset="0"/>
              </a:rPr>
              <a:t>  PAPI_TLB_DM               0.448M/sec      5460907 misses</a:t>
            </a:r>
          </a:p>
          <a:p>
            <a:r>
              <a:rPr lang="en-US" sz="1600" dirty="0" smtClean="0">
                <a:solidFill>
                  <a:schemeClr val="bg1"/>
                </a:solidFill>
                <a:latin typeface="Courier New" pitchFamily="49" charset="0"/>
                <a:cs typeface="Courier New" pitchFamily="49" charset="0"/>
              </a:rPr>
              <a:t>  PAPI_L1_DCA              89.596M/sec   1093124368 refs</a:t>
            </a:r>
          </a:p>
          <a:p>
            <a:r>
              <a:rPr lang="en-US" sz="1600" dirty="0" smtClean="0">
                <a:solidFill>
                  <a:schemeClr val="bg1"/>
                </a:solidFill>
                <a:latin typeface="Courier New" pitchFamily="49" charset="0"/>
                <a:cs typeface="Courier New" pitchFamily="49" charset="0"/>
              </a:rPr>
              <a:t>  PAPI_FP_OPS              52.777M/sec    643917600 ops</a:t>
            </a:r>
          </a:p>
          <a:p>
            <a:r>
              <a:rPr lang="en-US" sz="1600" dirty="0" smtClean="0">
                <a:solidFill>
                  <a:schemeClr val="bg1"/>
                </a:solidFill>
                <a:latin typeface="Courier New" pitchFamily="49" charset="0"/>
                <a:cs typeface="Courier New" pitchFamily="49" charset="0"/>
              </a:rPr>
              <a:t>  User time (approx)       12.201 </a:t>
            </a:r>
            <a:r>
              <a:rPr lang="en-US" sz="1600" dirty="0" err="1" smtClean="0">
                <a:solidFill>
                  <a:schemeClr val="bg1"/>
                </a:solidFill>
                <a:latin typeface="Courier New" pitchFamily="49" charset="0"/>
                <a:cs typeface="Courier New" pitchFamily="49" charset="0"/>
              </a:rPr>
              <a:t>secs</a:t>
            </a:r>
            <a:r>
              <a:rPr lang="en-US" sz="1600" dirty="0" smtClean="0">
                <a:solidFill>
                  <a:schemeClr val="bg1"/>
                </a:solidFill>
                <a:latin typeface="Courier New" pitchFamily="49" charset="0"/>
                <a:cs typeface="Courier New" pitchFamily="49" charset="0"/>
              </a:rPr>
              <a:t>  32941756956 cycles  100.0%Time</a:t>
            </a:r>
          </a:p>
          <a:p>
            <a:r>
              <a:rPr lang="en-US" sz="1600" dirty="0" smtClean="0">
                <a:solidFill>
                  <a:schemeClr val="bg1"/>
                </a:solidFill>
                <a:latin typeface="Courier New" pitchFamily="49" charset="0"/>
                <a:cs typeface="Courier New" pitchFamily="49" charset="0"/>
              </a:rPr>
              <a:t>  Average Time per Call                    0.023321 sec</a:t>
            </a:r>
          </a:p>
          <a:p>
            <a:r>
              <a:rPr lang="en-US" sz="1600" dirty="0" smtClean="0">
                <a:solidFill>
                  <a:schemeClr val="bg1"/>
                </a:solidFill>
                <a:latin typeface="Courier New" pitchFamily="49" charset="0"/>
                <a:cs typeface="Courier New" pitchFamily="49" charset="0"/>
              </a:rPr>
              <a:t>  </a:t>
            </a:r>
            <a:r>
              <a:rPr lang="en-US" sz="1600" dirty="0" err="1" smtClean="0">
                <a:solidFill>
                  <a:schemeClr val="bg1"/>
                </a:solidFill>
                <a:latin typeface="Courier New" pitchFamily="49" charset="0"/>
                <a:cs typeface="Courier New" pitchFamily="49" charset="0"/>
              </a:rPr>
              <a:t>CrayPat</a:t>
            </a:r>
            <a:r>
              <a:rPr lang="en-US" sz="1600" dirty="0" smtClean="0">
                <a:solidFill>
                  <a:schemeClr val="bg1"/>
                </a:solidFill>
                <a:latin typeface="Courier New" pitchFamily="49" charset="0"/>
                <a:cs typeface="Courier New" pitchFamily="49" charset="0"/>
              </a:rPr>
              <a:t> Overhead : Time    0.0%</a:t>
            </a:r>
          </a:p>
          <a:p>
            <a:r>
              <a:rPr lang="en-US" sz="1600" dirty="0" smtClean="0">
                <a:solidFill>
                  <a:schemeClr val="bg1"/>
                </a:solidFill>
                <a:latin typeface="Courier New" pitchFamily="49" charset="0"/>
                <a:cs typeface="Courier New" pitchFamily="49" charset="0"/>
              </a:rPr>
              <a:t>  HW FP Ops / User time    52.777M/sec    643917600 ops   0.5%peak(DP)</a:t>
            </a:r>
          </a:p>
          <a:p>
            <a:r>
              <a:rPr lang="en-US" sz="1600" dirty="0" smtClean="0">
                <a:solidFill>
                  <a:schemeClr val="bg1"/>
                </a:solidFill>
                <a:latin typeface="Courier New" pitchFamily="49" charset="0"/>
                <a:cs typeface="Courier New" pitchFamily="49" charset="0"/>
              </a:rPr>
              <a:t>  HW FP Ops / WCT          52.777M/sec</a:t>
            </a:r>
          </a:p>
          <a:p>
            <a:r>
              <a:rPr lang="en-US" sz="1600" dirty="0" smtClean="0">
                <a:solidFill>
                  <a:schemeClr val="bg1"/>
                </a:solidFill>
                <a:latin typeface="Courier New" pitchFamily="49" charset="0"/>
                <a:cs typeface="Courier New" pitchFamily="49" charset="0"/>
              </a:rPr>
              <a:t>  Computational intensity    0.02 ops/cycle    0.59 ops/ref</a:t>
            </a:r>
          </a:p>
          <a:p>
            <a:r>
              <a:rPr lang="en-US" sz="1600" dirty="0" smtClean="0">
                <a:solidFill>
                  <a:schemeClr val="bg1"/>
                </a:solidFill>
                <a:latin typeface="Courier New" pitchFamily="49" charset="0"/>
                <a:cs typeface="Courier New" pitchFamily="49" charset="0"/>
              </a:rPr>
              <a:t>  MFLOPS (aggregate)        52.78M/sec</a:t>
            </a:r>
          </a:p>
          <a:p>
            <a:r>
              <a:rPr lang="en-US" sz="1600" dirty="0" smtClean="0">
                <a:solidFill>
                  <a:schemeClr val="bg1"/>
                </a:solidFill>
                <a:latin typeface="Courier New" pitchFamily="49" charset="0"/>
                <a:cs typeface="Courier New" pitchFamily="49" charset="0"/>
              </a:rPr>
              <a:t>  TLB utilization          200.17 refs/miss   0.391 </a:t>
            </a:r>
            <a:r>
              <a:rPr lang="en-US" sz="1600" dirty="0" err="1" smtClean="0">
                <a:solidFill>
                  <a:schemeClr val="bg1"/>
                </a:solidFill>
                <a:latin typeface="Courier New" pitchFamily="49" charset="0"/>
                <a:cs typeface="Courier New" pitchFamily="49" charset="0"/>
              </a:rPr>
              <a:t>avg</a:t>
            </a:r>
            <a:r>
              <a:rPr lang="en-US" sz="1600" dirty="0" smtClean="0">
                <a:solidFill>
                  <a:schemeClr val="bg1"/>
                </a:solidFill>
                <a:latin typeface="Courier New" pitchFamily="49" charset="0"/>
                <a:cs typeface="Courier New" pitchFamily="49" charset="0"/>
              </a:rPr>
              <a:t> uses</a:t>
            </a:r>
          </a:p>
          <a:p>
            <a:r>
              <a:rPr lang="en-US" sz="1600" dirty="0" smtClean="0">
                <a:solidFill>
                  <a:schemeClr val="bg1"/>
                </a:solidFill>
                <a:latin typeface="Courier New" pitchFamily="49" charset="0"/>
                <a:cs typeface="Courier New" pitchFamily="49" charset="0"/>
              </a:rPr>
              <a:t>  D1 cache </a:t>
            </a:r>
            <a:r>
              <a:rPr lang="en-US" sz="1600" dirty="0" err="1" smtClean="0">
                <a:solidFill>
                  <a:schemeClr val="bg1"/>
                </a:solidFill>
                <a:latin typeface="Courier New" pitchFamily="49" charset="0"/>
                <a:cs typeface="Courier New" pitchFamily="49" charset="0"/>
              </a:rPr>
              <a:t>hit,miss</a:t>
            </a:r>
            <a:r>
              <a:rPr lang="en-US" sz="1600" dirty="0" smtClean="0">
                <a:solidFill>
                  <a:schemeClr val="bg1"/>
                </a:solidFill>
                <a:latin typeface="Courier New" pitchFamily="49" charset="0"/>
                <a:cs typeface="Courier New" pitchFamily="49" charset="0"/>
              </a:rPr>
              <a:t> ratios  84.7% hits        15.3% misses</a:t>
            </a:r>
          </a:p>
          <a:p>
            <a:r>
              <a:rPr lang="en-US" sz="1600" dirty="0" smtClean="0">
                <a:solidFill>
                  <a:schemeClr val="bg1"/>
                </a:solidFill>
                <a:latin typeface="Courier New" pitchFamily="49" charset="0"/>
                <a:cs typeface="Courier New" pitchFamily="49" charset="0"/>
              </a:rPr>
              <a:t>  D1 cache utilization (M)   6.54 refs/miss   0.817 </a:t>
            </a:r>
            <a:r>
              <a:rPr lang="en-US" sz="1600" dirty="0" err="1" smtClean="0">
                <a:solidFill>
                  <a:schemeClr val="bg1"/>
                </a:solidFill>
                <a:latin typeface="Courier New" pitchFamily="49" charset="0"/>
                <a:cs typeface="Courier New" pitchFamily="49" charset="0"/>
              </a:rPr>
              <a:t>avg</a:t>
            </a:r>
            <a:r>
              <a:rPr lang="en-US" sz="1600" dirty="0" smtClean="0">
                <a:solidFill>
                  <a:schemeClr val="bg1"/>
                </a:solidFill>
                <a:latin typeface="Courier New" pitchFamily="49" charset="0"/>
                <a:cs typeface="Courier New" pitchFamily="49" charset="0"/>
              </a:rPr>
              <a:t> uses</a:t>
            </a:r>
          </a:p>
          <a:p>
            <a:r>
              <a:rPr lang="en-US" sz="1600" dirty="0" smtClean="0">
                <a:solidFill>
                  <a:schemeClr val="bg1"/>
                </a:solidFill>
                <a:latin typeface="Courier New" pitchFamily="49" charset="0"/>
                <a:cs typeface="Courier New" pitchFamily="49" charset="0"/>
              </a:rPr>
              <a:t>========================================================================</a:t>
            </a:r>
          </a:p>
          <a:p>
            <a:endParaRPr lang="en-US" dirty="0"/>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Performance is Good</a:t>
            </a:r>
            <a:endParaRPr lang="en-US" dirty="0"/>
          </a:p>
        </p:txBody>
      </p:sp>
      <p:sp>
        <p:nvSpPr>
          <p:cNvPr id="4" name="Content Placeholder 3"/>
          <p:cNvSpPr>
            <a:spLocks noGrp="1"/>
          </p:cNvSpPr>
          <p:nvPr>
            <p:ph idx="1"/>
          </p:nvPr>
        </p:nvSpPr>
        <p:spPr/>
        <p:txBody>
          <a:bodyPr/>
          <a:lstStyle/>
          <a:p>
            <a:r>
              <a:rPr lang="en-US" dirty="0" smtClean="0"/>
              <a:t>Large Percentage of the code that uses the computation time is parallelized</a:t>
            </a:r>
          </a:p>
          <a:p>
            <a:r>
              <a:rPr lang="en-US" dirty="0" smtClean="0"/>
              <a:t>Granularity of the computation is good</a:t>
            </a:r>
          </a:p>
          <a:p>
            <a:r>
              <a:rPr lang="en-US" dirty="0" smtClean="0"/>
              <a:t>Load Balance of the computation is good</a:t>
            </a:r>
          </a:p>
          <a:p>
            <a:r>
              <a:rPr lang="en-US" dirty="0" smtClean="0"/>
              <a:t>The computation that is parallelized </a:t>
            </a:r>
            <a:r>
              <a:rPr lang="en-US" dirty="0" smtClean="0">
                <a:solidFill>
                  <a:srgbClr val="FF0000"/>
                </a:solidFill>
              </a:rPr>
              <a:t>is</a:t>
            </a:r>
            <a:r>
              <a:rPr lang="en-US" dirty="0" smtClean="0"/>
              <a:t> memory bandwidth limited</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44</a:t>
            </a:fld>
            <a:endParaRPr lang="en-US" dirty="0"/>
          </a:p>
        </p:txBody>
      </p:sp>
      <p:pic>
        <p:nvPicPr>
          <p:cNvPr id="61442" name="Chart 4"/>
          <p:cNvPicPr>
            <a:picLocks noChangeArrowheads="1"/>
          </p:cNvPicPr>
          <p:nvPr/>
        </p:nvPicPr>
        <p:blipFill>
          <a:blip r:embed="rId2" cstate="print"/>
          <a:srcRect/>
          <a:stretch>
            <a:fillRect/>
          </a:stretch>
        </p:blipFill>
        <p:spPr bwMode="auto">
          <a:xfrm>
            <a:off x="914400" y="914400"/>
            <a:ext cx="7391400" cy="5410200"/>
          </a:xfrm>
          <a:prstGeom prst="rect">
            <a:avLst/>
          </a:prstGeom>
          <a:noFill/>
          <a:ln w="9525">
            <a:noFill/>
            <a:miter lim="800000"/>
            <a:headEnd/>
            <a:tailEnd/>
          </a:ln>
        </p:spPr>
      </p:pic>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ART Performance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45</a:t>
            </a:fld>
            <a:endParaRPr lang="en-US" dirty="0"/>
          </a:p>
        </p:txBody>
      </p:sp>
      <p:pic>
        <p:nvPicPr>
          <p:cNvPr id="69634" name="Chart 5"/>
          <p:cNvPicPr>
            <a:picLocks noChangeArrowheads="1"/>
          </p:cNvPicPr>
          <p:nvPr/>
        </p:nvPicPr>
        <p:blipFill>
          <a:blip r:embed="rId2" cstate="print"/>
          <a:srcRect/>
          <a:stretch>
            <a:fillRect/>
          </a:stretch>
        </p:blipFill>
        <p:spPr bwMode="auto">
          <a:xfrm>
            <a:off x="457200" y="838200"/>
            <a:ext cx="8001000" cy="5410200"/>
          </a:xfrm>
          <a:prstGeom prst="rect">
            <a:avLst/>
          </a:prstGeom>
          <a:noFill/>
          <a:ln w="9525">
            <a:noFill/>
            <a:miter lim="800000"/>
            <a:headEnd/>
            <a:tailEnd/>
          </a:ln>
        </p:spPr>
      </p:pic>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Hardware Counters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46</a:t>
            </a:fld>
            <a:endParaRPr lang="en-US" dirty="0"/>
          </a:p>
        </p:txBody>
      </p:sp>
      <p:sp>
        <p:nvSpPr>
          <p:cNvPr id="7" name="TextBox 6"/>
          <p:cNvSpPr txBox="1"/>
          <p:nvPr/>
        </p:nvSpPr>
        <p:spPr>
          <a:xfrm>
            <a:off x="381000" y="671691"/>
            <a:ext cx="8157041" cy="6186309"/>
          </a:xfrm>
          <a:prstGeom prst="rect">
            <a:avLst/>
          </a:prstGeom>
          <a:noFill/>
        </p:spPr>
        <p:txBody>
          <a:bodyPr wrap="none" rtlCol="0">
            <a:spAutoFit/>
          </a:bodyPr>
          <a:lstStyle/>
          <a:p>
            <a:r>
              <a:rPr lang="en-US" dirty="0" smtClean="0">
                <a:solidFill>
                  <a:schemeClr val="bg1"/>
                </a:solidFill>
              </a:rPr>
              <a:t>USER / scan_recognize.REGION@li.1545</a:t>
            </a:r>
          </a:p>
          <a:p>
            <a:r>
              <a:rPr lang="en-US" dirty="0" smtClean="0">
                <a:solidFill>
                  <a:schemeClr val="bg1"/>
                </a:solidFill>
              </a:rPr>
              <a:t>------------------------------------------------------------------------</a:t>
            </a:r>
          </a:p>
          <a:p>
            <a:r>
              <a:rPr lang="en-US" dirty="0" smtClean="0">
                <a:solidFill>
                  <a:schemeClr val="bg1"/>
                </a:solidFill>
              </a:rPr>
              <a:t>  Time%                                         99.0%</a:t>
            </a:r>
          </a:p>
          <a:p>
            <a:r>
              <a:rPr lang="en-US" dirty="0" smtClean="0">
                <a:solidFill>
                  <a:schemeClr val="bg1"/>
                </a:solidFill>
              </a:rPr>
              <a:t>  Time                                     113.561225 </a:t>
            </a:r>
            <a:r>
              <a:rPr lang="en-US" dirty="0" err="1" smtClean="0">
                <a:solidFill>
                  <a:schemeClr val="bg1"/>
                </a:solidFill>
              </a:rPr>
              <a:t>secs</a:t>
            </a:r>
            <a:endParaRPr lang="en-US" dirty="0" smtClean="0">
              <a:solidFill>
                <a:schemeClr val="bg1"/>
              </a:solidFill>
            </a:endParaRPr>
          </a:p>
          <a:p>
            <a:r>
              <a:rPr lang="en-US" dirty="0" smtClean="0">
                <a:solidFill>
                  <a:schemeClr val="bg1"/>
                </a:solidFill>
              </a:rPr>
              <a:t>  </a:t>
            </a:r>
            <a:r>
              <a:rPr lang="en-US" dirty="0" err="1" smtClean="0">
                <a:solidFill>
                  <a:schemeClr val="bg1"/>
                </a:solidFill>
              </a:rPr>
              <a:t>Imb.Time</a:t>
            </a:r>
            <a:r>
              <a:rPr lang="en-US" dirty="0" smtClean="0">
                <a:solidFill>
                  <a:schemeClr val="bg1"/>
                </a:solidFill>
              </a:rPr>
              <a:t>                                   0.000254 </a:t>
            </a:r>
            <a:r>
              <a:rPr lang="en-US" dirty="0" err="1" smtClean="0">
                <a:solidFill>
                  <a:schemeClr val="bg1"/>
                </a:solidFill>
              </a:rPr>
              <a:t>secs</a:t>
            </a:r>
            <a:endParaRPr lang="en-US" dirty="0" smtClean="0">
              <a:solidFill>
                <a:schemeClr val="bg1"/>
              </a:solidFill>
            </a:endParaRPr>
          </a:p>
          <a:p>
            <a:r>
              <a:rPr lang="en-US" dirty="0" smtClean="0">
                <a:solidFill>
                  <a:schemeClr val="bg1"/>
                </a:solidFill>
              </a:rPr>
              <a:t>  </a:t>
            </a:r>
            <a:r>
              <a:rPr lang="en-US" dirty="0" err="1" smtClean="0">
                <a:solidFill>
                  <a:schemeClr val="bg1"/>
                </a:solidFill>
              </a:rPr>
              <a:t>Imb.Time</a:t>
            </a:r>
            <a:r>
              <a:rPr lang="en-US" dirty="0" smtClean="0">
                <a:solidFill>
                  <a:schemeClr val="bg1"/>
                </a:solidFill>
              </a:rPr>
              <a:t>%                                      0.0%</a:t>
            </a:r>
          </a:p>
          <a:p>
            <a:r>
              <a:rPr lang="en-US" dirty="0" smtClean="0">
                <a:solidFill>
                  <a:schemeClr val="bg1"/>
                </a:solidFill>
              </a:rPr>
              <a:t>  Calls                        0.0 /sec           1.0 calls</a:t>
            </a:r>
          </a:p>
          <a:p>
            <a:r>
              <a:rPr lang="en-US" dirty="0" smtClean="0">
                <a:solidFill>
                  <a:schemeClr val="bg1"/>
                </a:solidFill>
              </a:rPr>
              <a:t>  PAPI_L1_DCM                1.776M/sec     201666688 misses</a:t>
            </a:r>
          </a:p>
          <a:p>
            <a:r>
              <a:rPr lang="en-US" dirty="0" smtClean="0">
                <a:solidFill>
                  <a:schemeClr val="bg1"/>
                </a:solidFill>
              </a:rPr>
              <a:t>  PAPI_TLB_DM                0.518M/sec      58810944 misses</a:t>
            </a:r>
          </a:p>
          <a:p>
            <a:r>
              <a:rPr lang="en-US" dirty="0" smtClean="0">
                <a:solidFill>
                  <a:schemeClr val="bg1"/>
                </a:solidFill>
              </a:rPr>
              <a:t>  PAPI_L1_DCA             1675.833M/sec  190312617117 refs</a:t>
            </a:r>
          </a:p>
          <a:p>
            <a:r>
              <a:rPr lang="en-US" dirty="0" smtClean="0">
                <a:solidFill>
                  <a:schemeClr val="bg1"/>
                </a:solidFill>
              </a:rPr>
              <a:t>  PAPI_FP_OPS              372.458M/sec   42297398657 ops</a:t>
            </a:r>
          </a:p>
          <a:p>
            <a:r>
              <a:rPr lang="en-US" dirty="0" smtClean="0">
                <a:solidFill>
                  <a:schemeClr val="bg1"/>
                </a:solidFill>
              </a:rPr>
              <a:t>  User time (approx)       113.563 </a:t>
            </a:r>
            <a:r>
              <a:rPr lang="en-US" dirty="0" err="1" smtClean="0">
                <a:solidFill>
                  <a:schemeClr val="bg1"/>
                </a:solidFill>
              </a:rPr>
              <a:t>secs</a:t>
            </a:r>
            <a:r>
              <a:rPr lang="en-US" dirty="0" smtClean="0">
                <a:solidFill>
                  <a:schemeClr val="bg1"/>
                </a:solidFill>
              </a:rPr>
              <a:t>  306620148997 cycles  100.0%Time</a:t>
            </a:r>
          </a:p>
          <a:p>
            <a:r>
              <a:rPr lang="en-US" dirty="0" smtClean="0">
                <a:solidFill>
                  <a:schemeClr val="bg1"/>
                </a:solidFill>
              </a:rPr>
              <a:t>  Average Time per Call                    113.561225 sec</a:t>
            </a:r>
          </a:p>
          <a:p>
            <a:r>
              <a:rPr lang="en-US" dirty="0" smtClean="0">
                <a:solidFill>
                  <a:schemeClr val="bg1"/>
                </a:solidFill>
              </a:rPr>
              <a:t>  </a:t>
            </a:r>
            <a:r>
              <a:rPr lang="en-US" dirty="0" err="1" smtClean="0">
                <a:solidFill>
                  <a:schemeClr val="bg1"/>
                </a:solidFill>
              </a:rPr>
              <a:t>CrayPat</a:t>
            </a:r>
            <a:r>
              <a:rPr lang="en-US" dirty="0" smtClean="0">
                <a:solidFill>
                  <a:schemeClr val="bg1"/>
                </a:solidFill>
              </a:rPr>
              <a:t> Overhead : Time     0.0%</a:t>
            </a:r>
          </a:p>
          <a:p>
            <a:r>
              <a:rPr lang="en-US" dirty="0" smtClean="0">
                <a:solidFill>
                  <a:schemeClr val="bg1"/>
                </a:solidFill>
              </a:rPr>
              <a:t>  HW FP Ops / User time    372.458M/sec   42297398657 ops   3.4%peak(DP)</a:t>
            </a:r>
          </a:p>
          <a:p>
            <a:r>
              <a:rPr lang="en-US" dirty="0" smtClean="0">
                <a:solidFill>
                  <a:schemeClr val="bg1"/>
                </a:solidFill>
              </a:rPr>
              <a:t>  HW FP Ops / WCT          372.458M/sec</a:t>
            </a:r>
          </a:p>
          <a:p>
            <a:r>
              <a:rPr lang="en-US" dirty="0" smtClean="0">
                <a:solidFill>
                  <a:schemeClr val="bg1"/>
                </a:solidFill>
              </a:rPr>
              <a:t>  Computational intensity     0.14 ops/cycle     0.22 ops/ref</a:t>
            </a:r>
          </a:p>
          <a:p>
            <a:r>
              <a:rPr lang="en-US" dirty="0" smtClean="0">
                <a:solidFill>
                  <a:schemeClr val="bg1"/>
                </a:solidFill>
              </a:rPr>
              <a:t>  MFLOPS (aggregate)        372.46M/sec</a:t>
            </a:r>
          </a:p>
          <a:p>
            <a:r>
              <a:rPr lang="en-US" dirty="0" smtClean="0">
                <a:solidFill>
                  <a:schemeClr val="bg1"/>
                </a:solidFill>
              </a:rPr>
              <a:t>  TLB utilization          3236.01 refs/miss    6.320 </a:t>
            </a:r>
            <a:r>
              <a:rPr lang="en-US" dirty="0" err="1" smtClean="0">
                <a:solidFill>
                  <a:schemeClr val="bg1"/>
                </a:solidFill>
              </a:rPr>
              <a:t>avg</a:t>
            </a:r>
            <a:r>
              <a:rPr lang="en-US" dirty="0" smtClean="0">
                <a:solidFill>
                  <a:schemeClr val="bg1"/>
                </a:solidFill>
              </a:rPr>
              <a:t> uses</a:t>
            </a:r>
          </a:p>
          <a:p>
            <a:r>
              <a:rPr lang="en-US" dirty="0" smtClean="0">
                <a:solidFill>
                  <a:schemeClr val="bg1"/>
                </a:solidFill>
              </a:rPr>
              <a:t>  D1 cache </a:t>
            </a:r>
            <a:r>
              <a:rPr lang="en-US" dirty="0" err="1" smtClean="0">
                <a:solidFill>
                  <a:schemeClr val="bg1"/>
                </a:solidFill>
              </a:rPr>
              <a:t>hit,miss</a:t>
            </a:r>
            <a:r>
              <a:rPr lang="en-US" dirty="0" smtClean="0">
                <a:solidFill>
                  <a:schemeClr val="bg1"/>
                </a:solidFill>
              </a:rPr>
              <a:t> ratios   99.9% hits          0.1% misses</a:t>
            </a:r>
          </a:p>
          <a:p>
            <a:r>
              <a:rPr lang="en-US" dirty="0" smtClean="0">
                <a:solidFill>
                  <a:schemeClr val="bg1"/>
                </a:solidFill>
              </a:rPr>
              <a:t>  D1 cache utilization (M)  943.70 refs/miss  117.962 </a:t>
            </a:r>
            <a:r>
              <a:rPr lang="en-US" dirty="0" err="1" smtClean="0">
                <a:solidFill>
                  <a:schemeClr val="bg1"/>
                </a:solidFill>
              </a:rPr>
              <a:t>avg</a:t>
            </a:r>
            <a:r>
              <a:rPr lang="en-US" dirty="0" smtClean="0">
                <a:solidFill>
                  <a:schemeClr val="bg1"/>
                </a:solidFill>
              </a:rPr>
              <a:t> uses</a:t>
            </a:r>
          </a:p>
          <a:p>
            <a:endParaRPr lang="en-US" dirty="0"/>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AMMP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47</a:t>
            </a:fld>
            <a:endParaRPr lang="en-US" dirty="0"/>
          </a:p>
        </p:txBody>
      </p:sp>
      <p:sp>
        <p:nvSpPr>
          <p:cNvPr id="6" name="TextBox 5"/>
          <p:cNvSpPr txBox="1"/>
          <p:nvPr/>
        </p:nvSpPr>
        <p:spPr>
          <a:xfrm>
            <a:off x="457200" y="1219200"/>
            <a:ext cx="8318303" cy="5632311"/>
          </a:xfrm>
          <a:prstGeom prst="rect">
            <a:avLst/>
          </a:prstGeom>
          <a:noFill/>
        </p:spPr>
        <p:txBody>
          <a:bodyPr wrap="none" rtlCol="0">
            <a:spAutoFit/>
          </a:bodyPr>
          <a:lstStyle/>
          <a:p>
            <a:r>
              <a:rPr lang="en-US" dirty="0" err="1" smtClean="0">
                <a:solidFill>
                  <a:schemeClr val="bg1"/>
                </a:solidFill>
                <a:latin typeface="Courier New" pitchFamily="49" charset="0"/>
                <a:cs typeface="Courier New" pitchFamily="49" charset="0"/>
              </a:rPr>
              <a:t>Samp</a:t>
            </a:r>
            <a:r>
              <a:rPr lang="en-US" dirty="0" smtClean="0">
                <a:solidFill>
                  <a:schemeClr val="bg1"/>
                </a:solidFill>
                <a:latin typeface="Courier New" pitchFamily="49" charset="0"/>
                <a:cs typeface="Courier New" pitchFamily="49" charset="0"/>
              </a:rPr>
              <a:t> % |   </a:t>
            </a:r>
            <a:r>
              <a:rPr lang="en-US" dirty="0" err="1" smtClean="0">
                <a:solidFill>
                  <a:schemeClr val="bg1"/>
                </a:solidFill>
                <a:latin typeface="Courier New" pitchFamily="49" charset="0"/>
                <a:cs typeface="Courier New" pitchFamily="49" charset="0"/>
              </a:rPr>
              <a:t>Samp</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Imb</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Samp</a:t>
            </a:r>
            <a:r>
              <a:rPr lang="en-US" dirty="0" smtClean="0">
                <a:solidFill>
                  <a:schemeClr val="bg1"/>
                </a:solidFill>
                <a:latin typeface="Courier New" pitchFamily="49" charset="0"/>
                <a:cs typeface="Courier New" pitchFamily="49" charset="0"/>
              </a:rPr>
              <a:t> |   </a:t>
            </a:r>
            <a:r>
              <a:rPr lang="en-US" dirty="0" err="1" smtClean="0">
                <a:solidFill>
                  <a:schemeClr val="bg1"/>
                </a:solidFill>
                <a:latin typeface="Courier New" pitchFamily="49" charset="0"/>
                <a:cs typeface="Courier New" pitchFamily="49" charset="0"/>
              </a:rPr>
              <a:t>Imb</a:t>
            </a:r>
            <a:r>
              <a:rPr lang="en-US" dirty="0" smtClean="0">
                <a:solidFill>
                  <a:schemeClr val="bg1"/>
                </a:solidFill>
                <a:latin typeface="Courier New" pitchFamily="49" charset="0"/>
                <a:cs typeface="Courier New" pitchFamily="49" charset="0"/>
              </a:rPr>
              <a:t>. |Group</a:t>
            </a:r>
          </a:p>
          <a:p>
            <a:r>
              <a:rPr lang="en-US" dirty="0" smtClean="0">
                <a:solidFill>
                  <a:schemeClr val="bg1"/>
                </a:solidFill>
                <a:latin typeface="Courier New" pitchFamily="49" charset="0"/>
                <a:cs typeface="Courier New" pitchFamily="49" charset="0"/>
              </a:rPr>
              <a:t>        |        |          | </a:t>
            </a:r>
            <a:r>
              <a:rPr lang="en-US" dirty="0" err="1" smtClean="0">
                <a:solidFill>
                  <a:schemeClr val="bg1"/>
                </a:solidFill>
                <a:latin typeface="Courier New" pitchFamily="49" charset="0"/>
                <a:cs typeface="Courier New" pitchFamily="49" charset="0"/>
              </a:rPr>
              <a:t>Samp</a:t>
            </a:r>
            <a:r>
              <a:rPr lang="en-US" dirty="0" smtClean="0">
                <a:solidFill>
                  <a:schemeClr val="bg1"/>
                </a:solidFill>
                <a:latin typeface="Courier New" pitchFamily="49" charset="0"/>
                <a:cs typeface="Courier New" pitchFamily="49" charset="0"/>
              </a:rPr>
              <a:t> % | Function</a:t>
            </a:r>
          </a:p>
          <a:p>
            <a:r>
              <a:rPr lang="en-US" dirty="0" smtClean="0">
                <a:solidFill>
                  <a:schemeClr val="bg1"/>
                </a:solidFill>
                <a:latin typeface="Courier New" pitchFamily="49" charset="0"/>
                <a:cs typeface="Courier New" pitchFamily="49" charset="0"/>
              </a:rPr>
              <a:t>        |        |          |        |  Line</a:t>
            </a:r>
          </a:p>
          <a:p>
            <a:r>
              <a:rPr lang="en-US" dirty="0" smtClean="0">
                <a:solidFill>
                  <a:schemeClr val="bg1"/>
                </a:solidFill>
                <a:latin typeface="Courier New" pitchFamily="49" charset="0"/>
                <a:cs typeface="Courier New" pitchFamily="49" charset="0"/>
              </a:rPr>
              <a:t>        |        |          |        |   </a:t>
            </a:r>
            <a:r>
              <a:rPr lang="en-US" dirty="0" err="1" smtClean="0">
                <a:solidFill>
                  <a:schemeClr val="bg1"/>
                </a:solidFill>
                <a:latin typeface="Courier New" pitchFamily="49" charset="0"/>
                <a:cs typeface="Courier New" pitchFamily="49" charset="0"/>
              </a:rPr>
              <a:t>PE.Thread</a:t>
            </a:r>
            <a:r>
              <a:rPr lang="en-US" dirty="0" smtClean="0">
                <a:solidFill>
                  <a:schemeClr val="bg1"/>
                </a:solidFill>
                <a:latin typeface="Courier New" pitchFamily="49" charset="0"/>
                <a:cs typeface="Courier New" pitchFamily="49" charset="0"/>
              </a:rPr>
              <a:t>='HIDE'</a:t>
            </a:r>
          </a:p>
          <a:p>
            <a:r>
              <a:rPr lang="en-US" dirty="0" smtClean="0">
                <a:solidFill>
                  <a:schemeClr val="bg1"/>
                </a:solidFill>
                <a:latin typeface="Courier New" pitchFamily="49" charset="0"/>
                <a:cs typeface="Courier New" pitchFamily="49" charset="0"/>
              </a:rPr>
              <a:t>100.0% | 550261 |       -- |     -- |Total</a:t>
            </a:r>
          </a:p>
          <a:p>
            <a:r>
              <a:rPr lang="en-US" dirty="0" smtClean="0">
                <a:solidFill>
                  <a:schemeClr val="bg1"/>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  77.1% | 424368 |       -- |     -- |USER</a:t>
            </a:r>
          </a:p>
          <a:p>
            <a:r>
              <a:rPr lang="en-US" dirty="0" smtClean="0">
                <a:solidFill>
                  <a:schemeClr val="bg1"/>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  76.3% | 419719 |       -- |     -- |</a:t>
            </a:r>
            <a:r>
              <a:rPr lang="en-US" dirty="0" err="1" smtClean="0">
                <a:solidFill>
                  <a:schemeClr val="bg1"/>
                </a:solidFill>
                <a:latin typeface="Courier New" pitchFamily="49" charset="0"/>
                <a:cs typeface="Courier New" pitchFamily="49" charset="0"/>
              </a:rPr>
              <a:t>mm_fv_update_nonbon</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3||   2.7% |  14776 |  4475.88 |  26.6% |line.684</a:t>
            </a:r>
          </a:p>
          <a:p>
            <a:r>
              <a:rPr lang="en-US" dirty="0" smtClean="0">
                <a:solidFill>
                  <a:schemeClr val="bg1"/>
                </a:solidFill>
                <a:latin typeface="Courier New" pitchFamily="49" charset="0"/>
                <a:cs typeface="Courier New" pitchFamily="49" charset="0"/>
              </a:rPr>
              <a:t>3||   3.5% |  19180 |   746.00 |   4.3% |line.688</a:t>
            </a:r>
          </a:p>
          <a:p>
            <a:r>
              <a:rPr lang="en-US" dirty="0" smtClean="0">
                <a:solidFill>
                  <a:schemeClr val="bg1"/>
                </a:solidFill>
                <a:latin typeface="Courier New" pitchFamily="49" charset="0"/>
                <a:cs typeface="Courier New" pitchFamily="49" charset="0"/>
              </a:rPr>
              <a:t>3||   8.7% |  47677 |  2647.50 |   6.0% |line.690</a:t>
            </a:r>
          </a:p>
          <a:p>
            <a:r>
              <a:rPr lang="en-US" dirty="0" smtClean="0">
                <a:solidFill>
                  <a:schemeClr val="bg1"/>
                </a:solidFill>
                <a:latin typeface="Courier New" pitchFamily="49" charset="0"/>
                <a:cs typeface="Courier New" pitchFamily="49" charset="0"/>
              </a:rPr>
              <a:t>3||   1.0% |   5343 |   173.00 |   3.6% |line.694</a:t>
            </a:r>
          </a:p>
          <a:p>
            <a:r>
              <a:rPr lang="en-US" dirty="0" smtClean="0">
                <a:solidFill>
                  <a:schemeClr val="bg1"/>
                </a:solidFill>
                <a:latin typeface="Courier New" pitchFamily="49" charset="0"/>
                <a:cs typeface="Courier New" pitchFamily="49" charset="0"/>
              </a:rPr>
              <a:t>3||   7.7% |  42252 |  1991.25 |   5.1% |line.709</a:t>
            </a:r>
          </a:p>
          <a:p>
            <a:r>
              <a:rPr lang="en-US" dirty="0" smtClean="0">
                <a:solidFill>
                  <a:schemeClr val="bg1"/>
                </a:solidFill>
                <a:latin typeface="Courier New" pitchFamily="49" charset="0"/>
                <a:cs typeface="Courier New" pitchFamily="49" charset="0"/>
              </a:rPr>
              <a:t>3||  36.8% | 202381 |  7241.50 |   3.9% |line.737</a:t>
            </a:r>
          </a:p>
          <a:p>
            <a:r>
              <a:rPr lang="en-US" dirty="0" smtClean="0">
                <a:solidFill>
                  <a:schemeClr val="bg1"/>
                </a:solidFill>
                <a:latin typeface="Courier New" pitchFamily="49" charset="0"/>
                <a:cs typeface="Courier New" pitchFamily="49" charset="0"/>
              </a:rPr>
              <a:t>3||   4.2% |  23233 |  3554.75 |  15.2% |line.1129</a:t>
            </a:r>
          </a:p>
          <a:p>
            <a:r>
              <a:rPr lang="en-US" dirty="0" smtClean="0">
                <a:solidFill>
                  <a:schemeClr val="bg1"/>
                </a:solidFill>
                <a:latin typeface="Courier New" pitchFamily="49" charset="0"/>
                <a:cs typeface="Courier New" pitchFamily="49" charset="0"/>
              </a:rPr>
              <a:t>3||   9.0% |  49446 | 15207.88 |  26.9% |line.1141</a:t>
            </a:r>
          </a:p>
          <a:p>
            <a:r>
              <a:rPr lang="en-US" dirty="0" smtClean="0">
                <a:solidFill>
                  <a:schemeClr val="bg1"/>
                </a:solidFill>
                <a:latin typeface="Courier New" pitchFamily="49" charset="0"/>
                <a:cs typeface="Courier New" pitchFamily="49" charset="0"/>
              </a:rPr>
              <a:t>||=======================================================</a:t>
            </a:r>
          </a:p>
          <a:p>
            <a:endParaRPr lang="en-US" dirty="0"/>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Cause of the Load Imbalance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48</a:t>
            </a:fld>
            <a:endParaRPr lang="en-US" dirty="0"/>
          </a:p>
        </p:txBody>
      </p:sp>
      <p:sp>
        <p:nvSpPr>
          <p:cNvPr id="6" name="TextBox 5"/>
          <p:cNvSpPr txBox="1"/>
          <p:nvPr/>
        </p:nvSpPr>
        <p:spPr>
          <a:xfrm>
            <a:off x="457200" y="1295400"/>
            <a:ext cx="6801862" cy="4801314"/>
          </a:xfrm>
          <a:prstGeom prst="rect">
            <a:avLst/>
          </a:prstGeom>
          <a:noFill/>
        </p:spPr>
        <p:txBody>
          <a:bodyPr wrap="none" rtlCol="0">
            <a:spAutoFit/>
          </a:bodyPr>
          <a:lstStyle/>
          <a:p>
            <a:r>
              <a:rPr lang="en-US" dirty="0" smtClean="0">
                <a:solidFill>
                  <a:schemeClr val="bg1"/>
                </a:solidFill>
                <a:latin typeface="Courier New" pitchFamily="49" charset="0"/>
                <a:cs typeface="Courier New" pitchFamily="49" charset="0"/>
              </a:rPr>
              <a:t>for( </a:t>
            </a:r>
            <a:r>
              <a:rPr lang="en-US" dirty="0" err="1" smtClean="0">
                <a:solidFill>
                  <a:schemeClr val="bg1"/>
                </a:solidFill>
                <a:latin typeface="Courier New" pitchFamily="49" charset="0"/>
                <a:cs typeface="Courier New" pitchFamily="49" charset="0"/>
              </a:rPr>
              <a:t>i</a:t>
            </a:r>
            <a:r>
              <a:rPr lang="en-US" dirty="0" smtClean="0">
                <a:solidFill>
                  <a:schemeClr val="bg1"/>
                </a:solidFill>
                <a:latin typeface="Courier New" pitchFamily="49" charset="0"/>
                <a:cs typeface="Courier New" pitchFamily="49" charset="0"/>
              </a:rPr>
              <a:t>=0; </a:t>
            </a:r>
            <a:r>
              <a:rPr lang="en-US" dirty="0" err="1" smtClean="0">
                <a:solidFill>
                  <a:schemeClr val="bg1"/>
                </a:solidFill>
                <a:latin typeface="Courier New" pitchFamily="49" charset="0"/>
                <a:cs typeface="Courier New" pitchFamily="49" charset="0"/>
              </a:rPr>
              <a:t>i</a:t>
            </a:r>
            <a:r>
              <a:rPr lang="en-US" dirty="0" smtClean="0">
                <a:solidFill>
                  <a:schemeClr val="bg1"/>
                </a:solidFill>
                <a:latin typeface="Courier New" pitchFamily="49" charset="0"/>
                <a:cs typeface="Courier New" pitchFamily="49" charset="0"/>
              </a:rPr>
              <a:t>&lt; nng0; </a:t>
            </a:r>
            <a:r>
              <a:rPr lang="en-US" dirty="0" err="1" smtClean="0">
                <a:solidFill>
                  <a:schemeClr val="bg1"/>
                </a:solidFill>
                <a:latin typeface="Courier New" pitchFamily="49" charset="0"/>
                <a:cs typeface="Courier New" pitchFamily="49" charset="0"/>
              </a:rPr>
              <a:t>i</a:t>
            </a:r>
            <a:r>
              <a:rPr lang="en-US" dirty="0" smtClean="0">
                <a:solidFill>
                  <a:schemeClr val="bg1"/>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          {</a:t>
            </a:r>
          </a:p>
          <a:p>
            <a:r>
              <a:rPr lang="en-US" dirty="0" smtClean="0">
                <a:solidFill>
                  <a:schemeClr val="bg1"/>
                </a:solidFill>
                <a:latin typeface="Courier New" pitchFamily="49" charset="0"/>
                <a:cs typeface="Courier New" pitchFamily="49" charset="0"/>
              </a:rPr>
              <a:t>            a2 = (*</a:t>
            </a:r>
            <a:r>
              <a:rPr lang="en-US" dirty="0" err="1" smtClean="0">
                <a:solidFill>
                  <a:schemeClr val="bg1"/>
                </a:solidFill>
                <a:latin typeface="Courier New" pitchFamily="49" charset="0"/>
                <a:cs typeface="Courier New" pitchFamily="49" charset="0"/>
              </a:rPr>
              <a:t>atomall</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natoms</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o+i</a:t>
            </a:r>
            <a:r>
              <a:rPr lang="en-US" dirty="0" smtClean="0">
                <a:solidFill>
                  <a:schemeClr val="bg1"/>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            /* add the new components */</a:t>
            </a:r>
          </a:p>
          <a:p>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ifdef</a:t>
            </a:r>
            <a:r>
              <a:rPr lang="en-US" dirty="0" smtClean="0">
                <a:solidFill>
                  <a:schemeClr val="bg1"/>
                </a:solidFill>
                <a:latin typeface="Courier New" pitchFamily="49" charset="0"/>
                <a:cs typeface="Courier New" pitchFamily="49" charset="0"/>
              </a:rPr>
              <a:t> _OPENMP</a:t>
            </a:r>
          </a:p>
          <a:p>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omp_set_lock</a:t>
            </a:r>
            <a:r>
              <a:rPr lang="en-US" dirty="0" smtClean="0">
                <a:solidFill>
                  <a:schemeClr val="bg1"/>
                </a:solidFill>
                <a:latin typeface="Courier New" pitchFamily="49" charset="0"/>
                <a:cs typeface="Courier New" pitchFamily="49" charset="0"/>
              </a:rPr>
              <a:t>(&amp;(a2-&gt;lock));</a:t>
            </a:r>
          </a:p>
          <a:p>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endif</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            v0 = a2-&gt;</a:t>
            </a:r>
            <a:r>
              <a:rPr lang="en-US" dirty="0" err="1" smtClean="0">
                <a:solidFill>
                  <a:schemeClr val="bg1"/>
                </a:solidFill>
                <a:latin typeface="Courier New" pitchFamily="49" charset="0"/>
                <a:cs typeface="Courier New" pitchFamily="49" charset="0"/>
              </a:rPr>
              <a:t>px</a:t>
            </a:r>
            <a:r>
              <a:rPr lang="en-US" dirty="0" smtClean="0">
                <a:solidFill>
                  <a:schemeClr val="bg1"/>
                </a:solidFill>
                <a:latin typeface="Courier New" pitchFamily="49" charset="0"/>
                <a:cs typeface="Courier New" pitchFamily="49" charset="0"/>
              </a:rPr>
              <a:t> - a1px ;</a:t>
            </a:r>
          </a:p>
          <a:p>
            <a:r>
              <a:rPr lang="en-US" dirty="0" smtClean="0">
                <a:solidFill>
                  <a:schemeClr val="bg1"/>
                </a:solidFill>
                <a:latin typeface="Courier New" pitchFamily="49" charset="0"/>
                <a:cs typeface="Courier New" pitchFamily="49" charset="0"/>
              </a:rPr>
              <a:t>            v1 = a2-&gt;</a:t>
            </a:r>
            <a:r>
              <a:rPr lang="en-US" dirty="0" err="1" smtClean="0">
                <a:solidFill>
                  <a:schemeClr val="bg1"/>
                </a:solidFill>
                <a:latin typeface="Courier New" pitchFamily="49" charset="0"/>
                <a:cs typeface="Courier New" pitchFamily="49" charset="0"/>
              </a:rPr>
              <a:t>py</a:t>
            </a:r>
            <a:r>
              <a:rPr lang="en-US" dirty="0" smtClean="0">
                <a:solidFill>
                  <a:schemeClr val="bg1"/>
                </a:solidFill>
                <a:latin typeface="Courier New" pitchFamily="49" charset="0"/>
                <a:cs typeface="Courier New" pitchFamily="49" charset="0"/>
              </a:rPr>
              <a:t> - a1py ;</a:t>
            </a:r>
          </a:p>
          <a:p>
            <a:r>
              <a:rPr lang="en-US" dirty="0" smtClean="0">
                <a:solidFill>
                  <a:schemeClr val="bg1"/>
                </a:solidFill>
                <a:latin typeface="Courier New" pitchFamily="49" charset="0"/>
                <a:cs typeface="Courier New" pitchFamily="49" charset="0"/>
              </a:rPr>
              <a:t>            v2 = a2-&gt;</a:t>
            </a:r>
            <a:r>
              <a:rPr lang="en-US" dirty="0" err="1" smtClean="0">
                <a:solidFill>
                  <a:schemeClr val="bg1"/>
                </a:solidFill>
                <a:latin typeface="Courier New" pitchFamily="49" charset="0"/>
                <a:cs typeface="Courier New" pitchFamily="49" charset="0"/>
              </a:rPr>
              <a:t>pz</a:t>
            </a:r>
            <a:r>
              <a:rPr lang="en-US" dirty="0" smtClean="0">
                <a:solidFill>
                  <a:schemeClr val="bg1"/>
                </a:solidFill>
                <a:latin typeface="Courier New" pitchFamily="49" charset="0"/>
                <a:cs typeface="Courier New" pitchFamily="49" charset="0"/>
              </a:rPr>
              <a:t> - a1pz ;</a:t>
            </a:r>
          </a:p>
          <a:p>
            <a:r>
              <a:rPr lang="en-US" dirty="0" smtClean="0">
                <a:solidFill>
                  <a:schemeClr val="bg1"/>
                </a:solidFill>
                <a:latin typeface="Courier New" pitchFamily="49" charset="0"/>
                <a:cs typeface="Courier New" pitchFamily="49" charset="0"/>
              </a:rPr>
              <a:t>            v3 = </a:t>
            </a:r>
            <a:r>
              <a:rPr lang="en-US" dirty="0" err="1" smtClean="0">
                <a:solidFill>
                  <a:schemeClr val="bg1"/>
                </a:solidFill>
                <a:latin typeface="Courier New" pitchFamily="49" charset="0"/>
                <a:cs typeface="Courier New" pitchFamily="49" charset="0"/>
              </a:rPr>
              <a:t>sqrt</a:t>
            </a:r>
            <a:r>
              <a:rPr lang="en-US" dirty="0" smtClean="0">
                <a:solidFill>
                  <a:schemeClr val="bg1"/>
                </a:solidFill>
                <a:latin typeface="Courier New" pitchFamily="49" charset="0"/>
                <a:cs typeface="Courier New" pitchFamily="49" charset="0"/>
              </a:rPr>
              <a:t>(v0*v0 + v1*v1 +v2*v2);</a:t>
            </a:r>
          </a:p>
          <a:p>
            <a:r>
              <a:rPr lang="en-US" dirty="0" smtClean="0">
                <a:solidFill>
                  <a:schemeClr val="bg1"/>
                </a:solidFill>
                <a:latin typeface="Courier New" pitchFamily="49" charset="0"/>
                <a:cs typeface="Courier New" pitchFamily="49" charset="0"/>
              </a:rPr>
              <a:t> </a:t>
            </a:r>
          </a:p>
          <a:p>
            <a:r>
              <a:rPr lang="en-US" dirty="0" smtClean="0">
                <a:solidFill>
                  <a:schemeClr val="bg1"/>
                </a:solidFill>
                <a:latin typeface="Courier New" pitchFamily="49" charset="0"/>
                <a:cs typeface="Courier New" pitchFamily="49" charset="0"/>
              </a:rPr>
              <a:t>            if( v3 &gt; </a:t>
            </a:r>
            <a:r>
              <a:rPr lang="en-US" dirty="0" err="1" smtClean="0">
                <a:solidFill>
                  <a:schemeClr val="bg1"/>
                </a:solidFill>
                <a:latin typeface="Courier New" pitchFamily="49" charset="0"/>
                <a:cs typeface="Courier New" pitchFamily="49" charset="0"/>
              </a:rPr>
              <a:t>mxcut</a:t>
            </a:r>
            <a:r>
              <a:rPr lang="en-US" dirty="0" smtClean="0">
                <a:solidFill>
                  <a:schemeClr val="bg1"/>
                </a:solidFill>
                <a:latin typeface="Courier New" pitchFamily="49" charset="0"/>
                <a:cs typeface="Courier New" pitchFamily="49" charset="0"/>
              </a:rPr>
              <a:t> || </a:t>
            </a:r>
            <a:r>
              <a:rPr lang="en-US" dirty="0" err="1" smtClean="0">
                <a:solidFill>
                  <a:schemeClr val="bg1"/>
                </a:solidFill>
                <a:latin typeface="Courier New" pitchFamily="49" charset="0"/>
                <a:cs typeface="Courier New" pitchFamily="49" charset="0"/>
              </a:rPr>
              <a:t>inclose</a:t>
            </a:r>
            <a:r>
              <a:rPr lang="en-US" dirty="0" smtClean="0">
                <a:solidFill>
                  <a:schemeClr val="bg1"/>
                </a:solidFill>
                <a:latin typeface="Courier New" pitchFamily="49" charset="0"/>
                <a:cs typeface="Courier New" pitchFamily="49" charset="0"/>
              </a:rPr>
              <a:t> &gt; NCLOSE )</a:t>
            </a:r>
          </a:p>
          <a:p>
            <a:r>
              <a:rPr lang="en-US" dirty="0" smtClean="0">
                <a:solidFill>
                  <a:schemeClr val="bg1"/>
                </a:solidFill>
                <a:latin typeface="Courier New" pitchFamily="49" charset="0"/>
                <a:cs typeface="Courier New" pitchFamily="49" charset="0"/>
              </a:rPr>
              <a:t>              {</a:t>
            </a:r>
          </a:p>
          <a:p>
            <a:r>
              <a:rPr lang="en-US" dirty="0" smtClean="0">
                <a:solidFill>
                  <a:schemeClr val="bg1"/>
                </a:solidFill>
                <a:latin typeface="Courier New" pitchFamily="49" charset="0"/>
                <a:cs typeface="Courier New" pitchFamily="49" charset="0"/>
              </a:rPr>
              <a:t>                r0 = one/v3;</a:t>
            </a:r>
          </a:p>
          <a:p>
            <a:r>
              <a:rPr lang="en-US" dirty="0" smtClean="0">
                <a:solidFill>
                  <a:schemeClr val="bg1"/>
                </a:solidFill>
                <a:latin typeface="Courier New" pitchFamily="49" charset="0"/>
                <a:cs typeface="Courier New" pitchFamily="49" charset="0"/>
              </a:rPr>
              <a:t>                r = r0*r0;</a:t>
            </a:r>
          </a:p>
          <a:p>
            <a:r>
              <a:rPr lang="en-US" dirty="0" smtClean="0">
                <a:solidFill>
                  <a:schemeClr val="bg1"/>
                </a:solidFill>
                <a:latin typeface="Courier New" pitchFamily="49" charset="0"/>
                <a:cs typeface="Courier New" pitchFamily="49" charset="0"/>
              </a:rPr>
              <a:t>		o	</a:t>
            </a:r>
            <a:r>
              <a:rPr lang="en-US" dirty="0" err="1" smtClean="0">
                <a:solidFill>
                  <a:schemeClr val="bg1"/>
                </a:solidFill>
                <a:latin typeface="Courier New" pitchFamily="49" charset="0"/>
                <a:cs typeface="Courier New" pitchFamily="49" charset="0"/>
              </a:rPr>
              <a:t>o</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o</a:t>
            </a:r>
            <a:endParaRPr lang="en-US" dirty="0">
              <a:solidFill>
                <a:schemeClr val="bg1"/>
              </a:solidFill>
              <a:latin typeface="Courier New" pitchFamily="49" charset="0"/>
              <a:cs typeface="Courier New" pitchFamily="49" charset="0"/>
            </a:endParaRP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AMMP Performance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49</a:t>
            </a:fld>
            <a:endParaRPr lang="en-US" dirty="0"/>
          </a:p>
        </p:txBody>
      </p:sp>
      <p:pic>
        <p:nvPicPr>
          <p:cNvPr id="70658" name="Chart 1"/>
          <p:cNvPicPr>
            <a:picLocks noChangeArrowheads="1"/>
          </p:cNvPicPr>
          <p:nvPr/>
        </p:nvPicPr>
        <p:blipFill>
          <a:blip r:embed="rId2" cstate="print"/>
          <a:srcRect/>
          <a:stretch>
            <a:fillRect/>
          </a:stretch>
        </p:blipFill>
        <p:spPr bwMode="auto">
          <a:xfrm>
            <a:off x="609600" y="762000"/>
            <a:ext cx="8153400" cy="5867400"/>
          </a:xfrm>
          <a:prstGeom prst="rect">
            <a:avLst/>
          </a:prstGeom>
          <a:noFill/>
          <a:ln w="9525">
            <a:noFill/>
            <a:miter lim="800000"/>
            <a:headEnd/>
            <a:tailEnd/>
          </a:ln>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3124200" y="6356350"/>
            <a:ext cx="2895600" cy="365125"/>
          </a:xfrm>
          <a:prstGeom prst="rect">
            <a:avLst/>
          </a:prstGeom>
        </p:spPr>
        <p:txBody>
          <a:bodyPr/>
          <a:lstStyle/>
          <a:p>
            <a:pPr>
              <a:defRPr/>
            </a:pPr>
            <a:fld id="{FAA7FF4D-24DF-49EB-9171-B6537067C353}" type="slidenum">
              <a:rPr lang="en-US"/>
              <a:pPr>
                <a:defRPr/>
              </a:pPr>
              <a:t>5</a:t>
            </a:fld>
            <a:r>
              <a:rPr lang="en-US"/>
              <a:t> </a:t>
            </a:r>
          </a:p>
        </p:txBody>
      </p:sp>
      <p:sp>
        <p:nvSpPr>
          <p:cNvPr id="7172" name="Rectangle 3"/>
          <p:cNvSpPr>
            <a:spLocks noChangeArrowheads="1"/>
          </p:cNvSpPr>
          <p:nvPr/>
        </p:nvSpPr>
        <p:spPr bwMode="auto">
          <a:xfrm>
            <a:off x="381000" y="985838"/>
            <a:ext cx="8401050" cy="5078412"/>
          </a:xfrm>
          <a:prstGeom prst="rect">
            <a:avLst/>
          </a:prstGeom>
          <a:noFill/>
          <a:ln w="9525">
            <a:noFill/>
            <a:miter lim="800000"/>
            <a:headEnd/>
            <a:tailEnd/>
          </a:ln>
        </p:spPr>
        <p:txBody>
          <a:bodyPr>
            <a:spAutoFit/>
          </a:bodyPr>
          <a:lstStyle/>
          <a:p>
            <a:pPr algn="l"/>
            <a:r>
              <a:rPr lang="en-US" dirty="0">
                <a:solidFill>
                  <a:schemeClr val="bg1"/>
                </a:solidFill>
              </a:rPr>
              <a:t>                  DO I = I1,I2</a:t>
            </a:r>
          </a:p>
          <a:p>
            <a:pPr algn="l"/>
            <a:r>
              <a:rPr lang="en-US" dirty="0">
                <a:solidFill>
                  <a:schemeClr val="bg1"/>
                </a:solidFill>
              </a:rPr>
              <a:t>                  FSI(I,2) = FSI(I,2) + SGSXX * XAREA</a:t>
            </a:r>
          </a:p>
          <a:p>
            <a:pPr algn="l"/>
            <a:r>
              <a:rPr lang="en-US" dirty="0">
                <a:solidFill>
                  <a:schemeClr val="bg1"/>
                </a:solidFill>
              </a:rPr>
              <a:t>                  FSI(I,3) = FSI(I,3) + SGSXY * XAREA</a:t>
            </a:r>
          </a:p>
          <a:p>
            <a:pPr algn="l"/>
            <a:r>
              <a:rPr lang="en-US" dirty="0">
                <a:solidFill>
                  <a:schemeClr val="bg1"/>
                </a:solidFill>
              </a:rPr>
              <a:t>                  FSI(I,4) = FSI(I,4) + SGSXZ * XAREA</a:t>
            </a:r>
          </a:p>
          <a:p>
            <a:pPr algn="l"/>
            <a:r>
              <a:rPr lang="en-US" dirty="0">
                <a:solidFill>
                  <a:schemeClr val="bg1"/>
                </a:solidFill>
              </a:rPr>
              <a:t>                  FSI(I,5) = FSI(I,5) + SGSEX * XAREA</a:t>
            </a:r>
          </a:p>
          <a:p>
            <a:pPr algn="l"/>
            <a:r>
              <a:rPr lang="en-US" dirty="0">
                <a:solidFill>
                  <a:schemeClr val="bg1"/>
                </a:solidFill>
              </a:rPr>
              <a:t>               END DO</a:t>
            </a:r>
          </a:p>
          <a:p>
            <a:pPr algn="l"/>
            <a:r>
              <a:rPr lang="en-US" dirty="0">
                <a:solidFill>
                  <a:schemeClr val="bg1"/>
                </a:solidFill>
              </a:rPr>
              <a:t> </a:t>
            </a:r>
          </a:p>
          <a:p>
            <a:pPr algn="l"/>
            <a:r>
              <a:rPr lang="en-US" dirty="0">
                <a:solidFill>
                  <a:schemeClr val="bg1"/>
                </a:solidFill>
              </a:rPr>
              <a:t>               DO I = I1,I2</a:t>
            </a:r>
          </a:p>
          <a:p>
            <a:pPr algn="l"/>
            <a:r>
              <a:rPr lang="en-US" dirty="0">
                <a:solidFill>
                  <a:schemeClr val="bg1"/>
                </a:solidFill>
              </a:rPr>
              <a:t>                 RDENG = EKCOEF(I) + RMU(I) / PRANDLT</a:t>
            </a:r>
          </a:p>
          <a:p>
            <a:pPr algn="l"/>
            <a:r>
              <a:rPr lang="en-US" dirty="0">
                <a:solidFill>
                  <a:schemeClr val="bg1"/>
                </a:solidFill>
              </a:rPr>
              <a:t>                  FSI(I,7) = FSI(I,7) - RDENG * DKDX(I) * XAREA</a:t>
            </a:r>
          </a:p>
          <a:p>
            <a:pPr algn="l"/>
            <a:r>
              <a:rPr lang="en-US" dirty="0">
                <a:solidFill>
                  <a:schemeClr val="bg1"/>
                </a:solidFill>
              </a:rPr>
              <a:t>               END DO</a:t>
            </a:r>
          </a:p>
          <a:p>
            <a:pPr algn="l"/>
            <a:r>
              <a:rPr lang="en-US" dirty="0">
                <a:solidFill>
                  <a:schemeClr val="bg1"/>
                </a:solidFill>
              </a:rPr>
              <a:t> </a:t>
            </a:r>
          </a:p>
          <a:p>
            <a:pPr algn="l"/>
            <a:r>
              <a:rPr lang="en-US" dirty="0">
                <a:solidFill>
                  <a:schemeClr val="bg1"/>
                </a:solidFill>
              </a:rPr>
              <a:t>                  DO NS = 1,NSPECI</a:t>
            </a:r>
          </a:p>
          <a:p>
            <a:pPr algn="l"/>
            <a:r>
              <a:rPr lang="en-US" dirty="0">
                <a:solidFill>
                  <a:schemeClr val="bg1"/>
                </a:solidFill>
              </a:rPr>
              <a:t>                     DO I = I1,I2</a:t>
            </a:r>
          </a:p>
          <a:p>
            <a:pPr algn="l"/>
            <a:r>
              <a:rPr lang="en-US" dirty="0">
                <a:solidFill>
                  <a:schemeClr val="bg1"/>
                </a:solidFill>
              </a:rPr>
              <a:t>                        FSI(I,7+NS) = FSI(I,7+NS) -</a:t>
            </a:r>
          </a:p>
          <a:p>
            <a:pPr algn="l"/>
            <a:r>
              <a:rPr lang="en-US" dirty="0">
                <a:solidFill>
                  <a:schemeClr val="bg1"/>
                </a:solidFill>
              </a:rPr>
              <a:t>     &gt;                       EKCOEF(I) * DCDX(I,NS) * XAREA</a:t>
            </a:r>
          </a:p>
          <a:p>
            <a:pPr algn="l"/>
            <a:r>
              <a:rPr lang="en-US" dirty="0">
                <a:solidFill>
                  <a:schemeClr val="bg1"/>
                </a:solidFill>
              </a:rPr>
              <a:t>                     END DO</a:t>
            </a:r>
          </a:p>
          <a:p>
            <a:pPr algn="l"/>
            <a:r>
              <a:rPr lang="en-US" dirty="0">
                <a:solidFill>
                  <a:schemeClr val="bg1"/>
                </a:solidFill>
              </a:rPr>
              <a:t>                  END DO</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sz="quarter" idx="12"/>
          </p:nvPr>
        </p:nvSpPr>
        <p:spPr>
          <a:xfrm>
            <a:off x="762000" y="3733800"/>
            <a:ext cx="7543800" cy="2133600"/>
          </a:xfrm>
        </p:spPr>
        <p:txBody>
          <a:bodyPr/>
          <a:lstStyle/>
          <a:p>
            <a:pPr eaLnBrk="1" hangingPunct="1"/>
            <a:r>
              <a:rPr lang="en-US" sz="5400" dirty="0"/>
              <a:t>Questions / Comments</a:t>
            </a:r>
          </a:p>
          <a:p>
            <a:pPr eaLnBrk="1" hangingPunct="1"/>
            <a:r>
              <a:rPr lang="en-US" sz="5400" dirty="0"/>
              <a:t>Thank You</a:t>
            </a:r>
            <a:r>
              <a:rPr lang="en-US" sz="5400" dirty="0" smtClean="0"/>
              <a:t>!</a:t>
            </a:r>
            <a:endParaRPr lang="en-US" sz="5400" dirty="0"/>
          </a:p>
        </p:txBody>
      </p:sp>
      <p:sp>
        <p:nvSpPr>
          <p:cNvPr id="10" name="Footer Placeholder 2"/>
          <p:cNvSpPr>
            <a:spLocks noGrp="1"/>
          </p:cNvSpPr>
          <p:nvPr>
            <p:ph type="ftr" sz="quarter" idx="11"/>
          </p:nvPr>
        </p:nvSpPr>
        <p:spPr>
          <a:xfrm>
            <a:off x="2743200" y="6629400"/>
            <a:ext cx="3581400" cy="254000"/>
          </a:xfrm>
        </p:spPr>
        <p:txBody>
          <a:bodyPr/>
          <a:lstStyle/>
          <a:p>
            <a:pPr>
              <a:defRPr/>
            </a:pPr>
            <a:r>
              <a:rPr lang="en-US" smtClean="0">
                <a:latin typeface="Arial" charset="0"/>
                <a:ea typeface="Arial Unicode MS" pitchFamily="34" charset="-128"/>
                <a:cs typeface="Arial Unicode MS" pitchFamily="34" charset="-128"/>
              </a:rPr>
              <a:t>© Cray Inc.</a:t>
            </a:r>
            <a:endParaRPr lang="en-US" dirty="0">
              <a:latin typeface="Arial" charset="0"/>
              <a:ea typeface="Arial Unicode MS" pitchFamily="34" charset="-128"/>
              <a:cs typeface="Arial Unicode MS" pitchFamily="34" charset="-128"/>
            </a:endParaRPr>
          </a:p>
        </p:txBody>
      </p:sp>
      <p:sp>
        <p:nvSpPr>
          <p:cNvPr id="11" name="Text Box 15"/>
          <p:cNvSpPr txBox="1">
            <a:spLocks noChangeArrowheads="1"/>
          </p:cNvSpPr>
          <p:nvPr/>
        </p:nvSpPr>
        <p:spPr bwMode="auto">
          <a:xfrm>
            <a:off x="228600" y="6593312"/>
            <a:ext cx="2190750" cy="264688"/>
          </a:xfrm>
          <a:prstGeom prst="rect">
            <a:avLst/>
          </a:prstGeom>
          <a:noFill/>
          <a:ln w="9525">
            <a:noFill/>
            <a:miter lim="800000"/>
            <a:headEnd/>
            <a:tailEnd/>
          </a:ln>
          <a:effectLst/>
        </p:spPr>
        <p:txBody>
          <a:bodyPr>
            <a:spAutoFit/>
          </a:bodyPr>
          <a:lstStyle/>
          <a:p>
            <a:pPr algn="l">
              <a:lnSpc>
                <a:spcPct val="80000"/>
              </a:lnSpc>
              <a:spcBef>
                <a:spcPct val="50000"/>
              </a:spcBef>
              <a:defRPr/>
            </a:pPr>
            <a:r>
              <a:rPr lang="en-US" sz="1400" b="1" dirty="0" smtClean="0">
                <a:solidFill>
                  <a:schemeClr val="bg1"/>
                </a:solidFill>
                <a:latin typeface="Arial" charset="0"/>
              </a:rPr>
              <a:t>CSC, Finland</a:t>
            </a:r>
            <a:endParaRPr lang="en-US" sz="1400" b="1" dirty="0">
              <a:solidFill>
                <a:schemeClr val="bg1"/>
              </a:solidFill>
              <a:latin typeface="Arial" charset="0"/>
            </a:endParaRPr>
          </a:p>
        </p:txBody>
      </p:sp>
      <p:sp>
        <p:nvSpPr>
          <p:cNvPr id="12" name="Text Box 15"/>
          <p:cNvSpPr txBox="1">
            <a:spLocks noChangeArrowheads="1"/>
          </p:cNvSpPr>
          <p:nvPr/>
        </p:nvSpPr>
        <p:spPr bwMode="auto">
          <a:xfrm>
            <a:off x="6781800" y="6644031"/>
            <a:ext cx="2190750" cy="213969"/>
          </a:xfrm>
          <a:prstGeom prst="rect">
            <a:avLst/>
          </a:prstGeom>
          <a:noFill/>
          <a:ln w="9525">
            <a:noFill/>
            <a:miter lim="800000"/>
            <a:headEnd/>
            <a:tailEnd/>
          </a:ln>
          <a:effectLst/>
        </p:spPr>
        <p:txBody>
          <a:bodyPr>
            <a:spAutoFit/>
          </a:bodyPr>
          <a:lstStyle/>
          <a:p>
            <a:pPr algn="l">
              <a:lnSpc>
                <a:spcPct val="50000"/>
              </a:lnSpc>
              <a:spcBef>
                <a:spcPct val="50000"/>
              </a:spcBef>
              <a:defRPr/>
            </a:pPr>
            <a:r>
              <a:rPr lang="en-US" sz="1400" b="1" dirty="0" smtClean="0">
                <a:solidFill>
                  <a:schemeClr val="bg1"/>
                </a:solidFill>
                <a:latin typeface="Arial" charset="0"/>
              </a:rPr>
              <a:t>September 21-24, </a:t>
            </a:r>
            <a:r>
              <a:rPr lang="en-US" sz="1400" b="1" dirty="0">
                <a:solidFill>
                  <a:schemeClr val="bg1"/>
                </a:solidFill>
                <a:latin typeface="Arial" charset="0"/>
              </a:rPr>
              <a:t>2009</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3124200" y="6356350"/>
            <a:ext cx="2895600" cy="365125"/>
          </a:xfrm>
          <a:prstGeom prst="rect">
            <a:avLst/>
          </a:prstGeom>
        </p:spPr>
        <p:txBody>
          <a:bodyPr/>
          <a:lstStyle/>
          <a:p>
            <a:pPr>
              <a:defRPr/>
            </a:pPr>
            <a:fld id="{A7505AD1-91BB-4DE5-8DAB-E05EDEE88CD9}" type="slidenum">
              <a:rPr lang="en-US"/>
              <a:pPr>
                <a:defRPr/>
              </a:pPr>
              <a:t>6</a:t>
            </a:fld>
            <a:r>
              <a:rPr lang="en-US"/>
              <a:t> </a:t>
            </a:r>
          </a:p>
        </p:txBody>
      </p:sp>
      <p:sp>
        <p:nvSpPr>
          <p:cNvPr id="8196" name="Rectangle 3"/>
          <p:cNvSpPr>
            <a:spLocks noChangeArrowheads="1"/>
          </p:cNvSpPr>
          <p:nvPr/>
        </p:nvSpPr>
        <p:spPr bwMode="auto">
          <a:xfrm>
            <a:off x="285750" y="428625"/>
            <a:ext cx="8553450" cy="6124575"/>
          </a:xfrm>
          <a:prstGeom prst="rect">
            <a:avLst/>
          </a:prstGeom>
          <a:noFill/>
          <a:ln w="9525">
            <a:noFill/>
            <a:miter lim="800000"/>
            <a:headEnd/>
            <a:tailEnd/>
          </a:ln>
        </p:spPr>
        <p:txBody>
          <a:bodyPr>
            <a:spAutoFit/>
          </a:bodyPr>
          <a:lstStyle/>
          <a:p>
            <a:pPr algn="l"/>
            <a:r>
              <a:rPr lang="en-US" sz="1400" dirty="0">
                <a:solidFill>
                  <a:schemeClr val="bg1"/>
                </a:solidFill>
              </a:rPr>
              <a:t>             IF(ISGSK .EQ. 1) THEN</a:t>
            </a:r>
          </a:p>
          <a:p>
            <a:pPr algn="l"/>
            <a:r>
              <a:rPr lang="en-US" sz="1400" dirty="0">
                <a:solidFill>
                  <a:schemeClr val="bg1"/>
                </a:solidFill>
              </a:rPr>
              <a:t>              DO I = I1, I2</a:t>
            </a:r>
          </a:p>
          <a:p>
            <a:pPr algn="l"/>
            <a:r>
              <a:rPr lang="en-US" sz="1400" dirty="0">
                <a:solidFill>
                  <a:schemeClr val="bg1"/>
                </a:solidFill>
              </a:rPr>
              <a:t>                 RHAVE  = 0.5D0 * (Q(I,J,K,1,N) + Q(I,J+1,K,1,N))</a:t>
            </a:r>
          </a:p>
          <a:p>
            <a:pPr algn="l"/>
            <a:r>
              <a:rPr lang="en-US" sz="1400" dirty="0">
                <a:solidFill>
                  <a:schemeClr val="bg1"/>
                </a:solidFill>
              </a:rPr>
              <a:t>                 EKAVE  = 0.5D0 * (EK(I,J,K) + EK(I,J+1,K))</a:t>
            </a:r>
          </a:p>
          <a:p>
            <a:pPr algn="l"/>
            <a:r>
              <a:rPr lang="en-US" sz="1400" dirty="0">
                <a:solidFill>
                  <a:schemeClr val="bg1"/>
                </a:solidFill>
              </a:rPr>
              <a:t>                 EKCOEF(I) = RHAVE * CNUK * SQRT(EKAVE) * DELTA</a:t>
            </a:r>
          </a:p>
          <a:p>
            <a:pPr algn="l"/>
            <a:r>
              <a:rPr lang="en-US" sz="1400" dirty="0">
                <a:solidFill>
                  <a:schemeClr val="bg1"/>
                </a:solidFill>
              </a:rPr>
              <a:t>                 RHEV   = 2.0D0 * EKCOEF(I)</a:t>
            </a:r>
          </a:p>
          <a:p>
            <a:pPr algn="l"/>
            <a:r>
              <a:rPr lang="en-US" sz="1400" dirty="0">
                <a:solidFill>
                  <a:schemeClr val="bg1"/>
                </a:solidFill>
              </a:rPr>
              <a:t>!                 RDENG  = CENAVE * EKCOEF(I)</a:t>
            </a:r>
          </a:p>
          <a:p>
            <a:pPr algn="l"/>
            <a:r>
              <a:rPr lang="en-US" sz="1400" dirty="0">
                <a:solidFill>
                  <a:schemeClr val="bg1"/>
                </a:solidFill>
              </a:rPr>
              <a:t>                 RHEK   = TWO3 * RHAVE * EKAVE</a:t>
            </a:r>
          </a:p>
          <a:p>
            <a:pPr algn="l"/>
            <a:r>
              <a:rPr lang="en-US" sz="1400" dirty="0">
                <a:solidFill>
                  <a:schemeClr val="bg1"/>
                </a:solidFill>
              </a:rPr>
              <a:t>     </a:t>
            </a:r>
          </a:p>
          <a:p>
            <a:pPr algn="l"/>
            <a:r>
              <a:rPr lang="en-US" sz="1400" dirty="0">
                <a:solidFill>
                  <a:schemeClr val="bg1"/>
                </a:solidFill>
              </a:rPr>
              <a:t>                 SXX = DUDX(I)</a:t>
            </a:r>
          </a:p>
          <a:p>
            <a:pPr algn="l"/>
            <a:r>
              <a:rPr lang="en-US" sz="1400" dirty="0">
                <a:solidFill>
                  <a:schemeClr val="bg1"/>
                </a:solidFill>
              </a:rPr>
              <a:t>                 SYY = DVDY(I)</a:t>
            </a:r>
          </a:p>
          <a:p>
            <a:pPr algn="l"/>
            <a:r>
              <a:rPr lang="en-US" sz="1400" dirty="0">
                <a:solidFill>
                  <a:schemeClr val="bg1"/>
                </a:solidFill>
              </a:rPr>
              <a:t>                 SZZ = DWDZ(I)</a:t>
            </a:r>
          </a:p>
          <a:p>
            <a:pPr algn="l"/>
            <a:r>
              <a:rPr lang="en-US" sz="1400" dirty="0">
                <a:solidFill>
                  <a:schemeClr val="bg1"/>
                </a:solidFill>
              </a:rPr>
              <a:t>                 SXY = 0.5D0 * (DUDY(I) + DVDX(I))</a:t>
            </a:r>
          </a:p>
          <a:p>
            <a:pPr algn="l"/>
            <a:r>
              <a:rPr lang="en-US" sz="1400" dirty="0">
                <a:solidFill>
                  <a:schemeClr val="bg1"/>
                </a:solidFill>
              </a:rPr>
              <a:t>                 SYZ = 0.5D0 * (DVDZ(I) + DWDY(I))</a:t>
            </a:r>
          </a:p>
          <a:p>
            <a:pPr algn="l"/>
            <a:r>
              <a:rPr lang="en-US" sz="1400" dirty="0">
                <a:solidFill>
                  <a:schemeClr val="bg1"/>
                </a:solidFill>
              </a:rPr>
              <a:t>     </a:t>
            </a:r>
          </a:p>
          <a:p>
            <a:pPr algn="l"/>
            <a:r>
              <a:rPr lang="en-US" sz="1400" dirty="0">
                <a:solidFill>
                  <a:schemeClr val="bg1"/>
                </a:solidFill>
              </a:rPr>
              <a:t>                 DIV = (SXX + SYY + SZZ) * THIRD</a:t>
            </a:r>
          </a:p>
          <a:p>
            <a:pPr algn="l"/>
            <a:r>
              <a:rPr lang="en-US" sz="1400" dirty="0">
                <a:solidFill>
                  <a:schemeClr val="bg1"/>
                </a:solidFill>
              </a:rPr>
              <a:t>     </a:t>
            </a:r>
          </a:p>
          <a:p>
            <a:pPr algn="l"/>
            <a:r>
              <a:rPr lang="en-US" sz="1400" dirty="0">
                <a:solidFill>
                  <a:schemeClr val="bg1"/>
                </a:solidFill>
              </a:rPr>
              <a:t>                 SGSYY = - RHEV * (SYY - DIV) + RHEK</a:t>
            </a:r>
          </a:p>
          <a:p>
            <a:pPr algn="l"/>
            <a:r>
              <a:rPr lang="en-US" sz="1400" dirty="0">
                <a:solidFill>
                  <a:schemeClr val="bg1"/>
                </a:solidFill>
              </a:rPr>
              <a:t>                 SGSXY = - RHEV * SXY</a:t>
            </a:r>
          </a:p>
          <a:p>
            <a:pPr algn="l"/>
            <a:r>
              <a:rPr lang="en-US" sz="1400" dirty="0">
                <a:solidFill>
                  <a:schemeClr val="bg1"/>
                </a:solidFill>
              </a:rPr>
              <a:t>                 SGSYZ = - RHEV * SYZ</a:t>
            </a:r>
          </a:p>
          <a:p>
            <a:pPr algn="l"/>
            <a:r>
              <a:rPr lang="en-US" sz="1400" dirty="0">
                <a:solidFill>
                  <a:schemeClr val="bg1"/>
                </a:solidFill>
              </a:rPr>
              <a:t>     </a:t>
            </a:r>
          </a:p>
          <a:p>
            <a:pPr algn="l"/>
            <a:r>
              <a:rPr lang="en-US" sz="1400" dirty="0">
                <a:solidFill>
                  <a:schemeClr val="bg1"/>
                </a:solidFill>
              </a:rPr>
              <a:t>                 SGSEY = - RDENG * DHDY(I)</a:t>
            </a:r>
          </a:p>
          <a:p>
            <a:pPr algn="l"/>
            <a:r>
              <a:rPr lang="en-US" sz="1400" dirty="0">
                <a:solidFill>
                  <a:schemeClr val="bg1"/>
                </a:solidFill>
              </a:rPr>
              <a:t>     </a:t>
            </a:r>
          </a:p>
          <a:p>
            <a:pPr algn="l"/>
            <a:r>
              <a:rPr lang="en-US" sz="1400" dirty="0">
                <a:solidFill>
                  <a:schemeClr val="bg1"/>
                </a:solidFill>
              </a:rPr>
              <a:t>                 FSJ(I,J,2) = FSJ(I,J,2) + SGSXY * YAREA</a:t>
            </a:r>
          </a:p>
          <a:p>
            <a:pPr algn="l"/>
            <a:r>
              <a:rPr lang="en-US" sz="1400" dirty="0">
                <a:solidFill>
                  <a:schemeClr val="bg1"/>
                </a:solidFill>
              </a:rPr>
              <a:t>                 FSJ(I,J,3) = FSJ(I,J,3) + SGSYY * YAREA</a:t>
            </a:r>
          </a:p>
          <a:p>
            <a:pPr algn="l"/>
            <a:r>
              <a:rPr lang="en-US" sz="1400" dirty="0">
                <a:solidFill>
                  <a:schemeClr val="bg1"/>
                </a:solidFill>
              </a:rPr>
              <a:t>                 FSJ(I,J,4) = FSJ(I,J,4) + SGSYZ * YAREA</a:t>
            </a:r>
          </a:p>
          <a:p>
            <a:pPr algn="l"/>
            <a:r>
              <a:rPr lang="en-US" sz="1400" dirty="0">
                <a:solidFill>
                  <a:schemeClr val="bg1"/>
                </a:solidFill>
              </a:rPr>
              <a:t>                 FSJ(I,J,5) = FSJ(I,J,5) + SGSEY </a:t>
            </a:r>
          </a:p>
          <a:p>
            <a:pPr algn="l"/>
            <a:r>
              <a:rPr lang="en-US" sz="1400" dirty="0">
                <a:solidFill>
                  <a:schemeClr val="bg1"/>
                </a:solidFill>
              </a:rPr>
              <a:t>           END DO </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Considerations</a:t>
            </a:r>
            <a:endParaRPr lang="en-US" dirty="0"/>
          </a:p>
        </p:txBody>
      </p:sp>
      <p:sp>
        <p:nvSpPr>
          <p:cNvPr id="3" name="Content Placeholder 2"/>
          <p:cNvSpPr>
            <a:spLocks noGrp="1"/>
          </p:cNvSpPr>
          <p:nvPr>
            <p:ph idx="1"/>
          </p:nvPr>
        </p:nvSpPr>
        <p:spPr/>
        <p:txBody>
          <a:bodyPr/>
          <a:lstStyle/>
          <a:p>
            <a:r>
              <a:rPr lang="en-US" dirty="0" smtClean="0"/>
              <a:t>Granularity of Computation</a:t>
            </a:r>
          </a:p>
          <a:p>
            <a:pPr lvl="1"/>
            <a:r>
              <a:rPr lang="en-US" dirty="0" smtClean="0"/>
              <a:t>The parallel region should be as large, in number of operations, as possible</a:t>
            </a:r>
          </a:p>
          <a:p>
            <a:r>
              <a:rPr lang="en-US" dirty="0" smtClean="0"/>
              <a:t>Load Balancing</a:t>
            </a:r>
          </a:p>
          <a:p>
            <a:pPr lvl="1"/>
            <a:r>
              <a:rPr lang="en-US" dirty="0" smtClean="0"/>
              <a:t>The work should be distributed evenly across the threads working the OpenMP region</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 OpenMP Routines</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WUPWISE</a:t>
            </a:r>
            <a:endParaRPr lang="en-US" dirty="0"/>
          </a:p>
        </p:txBody>
      </p:sp>
      <p:pic>
        <p:nvPicPr>
          <p:cNvPr id="1026" name="Chart 3"/>
          <p:cNvPicPr>
            <a:picLocks noChangeArrowheads="1"/>
          </p:cNvPicPr>
          <p:nvPr/>
        </p:nvPicPr>
        <p:blipFill>
          <a:blip r:embed="rId2" cstate="print"/>
          <a:srcRect/>
          <a:stretch>
            <a:fillRect/>
          </a:stretch>
        </p:blipFill>
        <p:spPr bwMode="auto">
          <a:xfrm>
            <a:off x="304800" y="838200"/>
            <a:ext cx="8153400" cy="57150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ray colors">
      <a:dk1>
        <a:sysClr val="windowText" lastClr="000000"/>
      </a:dk1>
      <a:lt1>
        <a:srgbClr val="FFFFFF"/>
      </a:lt1>
      <a:dk2>
        <a:srgbClr val="2D393F"/>
      </a:dk2>
      <a:lt2>
        <a:srgbClr val="FFFFFF"/>
      </a:lt2>
      <a:accent1>
        <a:srgbClr val="A5B592"/>
      </a:accent1>
      <a:accent2>
        <a:srgbClr val="DD7E0E"/>
      </a:accent2>
      <a:accent3>
        <a:srgbClr val="E7BC29"/>
      </a:accent3>
      <a:accent4>
        <a:srgbClr val="B55475"/>
      </a:accent4>
      <a:accent5>
        <a:srgbClr val="3A577A"/>
      </a:accent5>
      <a:accent6>
        <a:srgbClr val="2D393F"/>
      </a:accent6>
      <a:hlink>
        <a:srgbClr val="0070C0"/>
      </a:hlink>
      <a:folHlink>
        <a:srgbClr val="3A57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FD0F180B38C94AB0ACD476C65F15D2" ma:contentTypeVersion="0" ma:contentTypeDescription="Create a new document." ma:contentTypeScope="" ma:versionID="37e2d3ffa88925b6bc8a923da1888d7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1CE4BF-97E7-4F1E-BCA0-43C142D5ED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90C505D-8FB4-424C-99CA-97E53AA5D4BF}">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F578C319-9800-415F-BA11-2F72A55293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Paper</Template>
  <TotalTime>11910</TotalTime>
  <Words>3462</Words>
  <Application>Microsoft Office PowerPoint</Application>
  <PresentationFormat>On-screen Show (4:3)</PresentationFormat>
  <Paragraphs>681</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Paper</vt:lpstr>
      <vt:lpstr>Using OpenMP to remove Scaling Bottlenecks</vt:lpstr>
      <vt:lpstr>OMP Data Scoping</vt:lpstr>
      <vt:lpstr>Slide 3</vt:lpstr>
      <vt:lpstr>Slide 4</vt:lpstr>
      <vt:lpstr>Slide 5</vt:lpstr>
      <vt:lpstr>Slide 6</vt:lpstr>
      <vt:lpstr>Performance Considerations</vt:lpstr>
      <vt:lpstr>SPEC OpenMP Routines</vt:lpstr>
      <vt:lpstr>WUPWISE</vt:lpstr>
      <vt:lpstr>Major OMP Loop in WUPWISE</vt:lpstr>
      <vt:lpstr>Dependence upon Memory Utilization</vt:lpstr>
      <vt:lpstr>Performance is Excellent</vt:lpstr>
      <vt:lpstr>SWIM</vt:lpstr>
      <vt:lpstr>Major OMP Loop in SWIM</vt:lpstr>
      <vt:lpstr>Some Craypat Statistics</vt:lpstr>
      <vt:lpstr>Performance is dependent upon cache utilization</vt:lpstr>
      <vt:lpstr>Using –cc when using OpenMP</vt:lpstr>
      <vt:lpstr>XT Hardware Node</vt:lpstr>
      <vt:lpstr>Performance is Poor</vt:lpstr>
      <vt:lpstr>MGRID</vt:lpstr>
      <vt:lpstr>Performance is Poor</vt:lpstr>
      <vt:lpstr>Remember of Cache blocking for MGRID?</vt:lpstr>
      <vt:lpstr>Major OMP Loop in SWIM</vt:lpstr>
      <vt:lpstr>APPLU</vt:lpstr>
      <vt:lpstr>Sample APPLU OpenMP loop</vt:lpstr>
      <vt:lpstr>Slide 26</vt:lpstr>
      <vt:lpstr>Slide 27</vt:lpstr>
      <vt:lpstr>Performance is So-so</vt:lpstr>
      <vt:lpstr>Slide 29</vt:lpstr>
      <vt:lpstr>Major Loop in GALGEL </vt:lpstr>
      <vt:lpstr>Performance is Good</vt:lpstr>
      <vt:lpstr>APSI</vt:lpstr>
      <vt:lpstr>Very Poor Cache utilization – WHY??</vt:lpstr>
      <vt:lpstr>Very Good Cache utilization – WHY??</vt:lpstr>
      <vt:lpstr>Performance Gain from Restructuring</vt:lpstr>
      <vt:lpstr>Slide 36</vt:lpstr>
      <vt:lpstr>Slide 37</vt:lpstr>
      <vt:lpstr>Performance is Good</vt:lpstr>
      <vt:lpstr>Slide 39</vt:lpstr>
      <vt:lpstr>Slide 40</vt:lpstr>
      <vt:lpstr>Slide 41</vt:lpstr>
      <vt:lpstr>Slide 42</vt:lpstr>
      <vt:lpstr>Performance is Good</vt:lpstr>
      <vt:lpstr>ART</vt:lpstr>
      <vt:lpstr>ART Performance</vt:lpstr>
      <vt:lpstr>ART Hardware Counters</vt:lpstr>
      <vt:lpstr>AMMP</vt:lpstr>
      <vt:lpstr>The Cause of the Load Imbalance</vt:lpstr>
      <vt:lpstr>AMMP Performance</vt:lpstr>
      <vt:lpstr>Slide 50</vt:lpstr>
    </vt:vector>
  </TitlesOfParts>
  <Company>Cray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jcissell</dc:creator>
  <cp:lastModifiedBy>levesque</cp:lastModifiedBy>
  <cp:revision>56</cp:revision>
  <dcterms:created xsi:type="dcterms:W3CDTF">2009-01-15T20:55:43Z</dcterms:created>
  <dcterms:modified xsi:type="dcterms:W3CDTF">2009-09-21T11:48:34Z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0x0101001EFD0F180B38C94AB0ACD476C65F15D2</vt:lpwstr>
  </property>
</Properties>
</file>