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56"/>
  </p:notesMasterIdLst>
  <p:handoutMasterIdLst>
    <p:handoutMasterId r:id="rId57"/>
  </p:handoutMasterIdLst>
  <p:sldIdLst>
    <p:sldId id="256" r:id="rId5"/>
    <p:sldId id="261" r:id="rId6"/>
    <p:sldId id="262" r:id="rId7"/>
    <p:sldId id="263" r:id="rId8"/>
    <p:sldId id="264" r:id="rId9"/>
    <p:sldId id="265" r:id="rId10"/>
    <p:sldId id="310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259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45" autoAdjust="0"/>
    <p:restoredTop sz="94660"/>
  </p:normalViewPr>
  <p:slideViewPr>
    <p:cSldViewPr>
      <p:cViewPr varScale="1">
        <p:scale>
          <a:sx n="93" d="100"/>
          <a:sy n="93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43" d="100"/>
          <a:sy n="143" d="100"/>
        </p:scale>
        <p:origin x="-459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BDA09E5-5659-4DE6-B40C-F4157F90ED68}" type="datetimeFigureOut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E598033-628D-4EB8-8850-B41C00BF1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1DB0DE-A579-4E47-89D2-AB08AF4D1C94}" type="datetimeFigureOut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Confidential Cray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A88DFD3-4C0A-4DC2-9889-16E12A4CE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51F6A-390E-4BB0-AA19-73EFDD864CA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E4698A-4D02-45F8-90A2-24EEDB56A30D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990857-DE07-40BB-AF35-A939A347CD93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674CD5-7C1A-42C4-AA70-B3E96D82514A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F7CA8B-5899-4EA7-BCDC-1629979D2A9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394D1-CAC6-4726-85CE-5F60AC8109C3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096D5-1720-451D-BD30-C89D530EE04C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8BD706-08BC-4DB7-B3FD-D3CE26EEB982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6D0817-299C-4744-BB70-0265437B882D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3A4DAC-14D0-417E-8E44-8B9B7134A6F0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8DD3BE-6538-456E-8283-0F783F6C885F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A5FDE2-08EC-43EA-ADBD-2EE95D1BE79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EA1B71-AD1C-41A5-B866-BCF8991657C9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B5294-6525-4E54-81C8-F497A9E86431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99D8E6-8172-4F49-AA9E-3849D7367F04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E234D7-92C2-4E45-BCD2-714B4CCFCD17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1C64A-A113-44EE-8F34-7F05E1F6ABD2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802AF-B079-4B4D-AFB6-A9308A199BFD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4A007-3BC1-496F-A6D5-6B6B160ED15C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15B8B7-B528-496B-BBEA-806825A7C91B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E1440E-C9FC-499D-A127-11B0A6847B98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7354CB-EEE2-41A0-93BF-5270172CFC02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E89931-8197-47F4-96E0-EAF7A2E09D35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1BE38E-A438-42E1-B411-C988EBC84B0D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9CFF9-11A6-4489-82DF-38CC3ABE4121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66B4A-5E8F-4285-81A8-9D240AF2D8DF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2967F-40A3-420A-ABD6-7835D6DD838F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57834E-CD7C-4C81-8E0C-BE116D6C40AD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D956F-DE69-4B41-9A30-8F874CC4BC5B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B550B5-3E8D-4CDB-A0D7-79CB4E0B4A5C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536F05-A975-4950-8622-674792A9FBE8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A15085-07F8-4527-A86B-EAF0800B5037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896673-CB80-4250-8340-C742FF068D75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AB8603-8DED-44AC-AB63-D15B6FC8F33F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E62B8C-4285-48ED-87AF-C2DE439DA5FC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5C76B-E455-4D50-B12C-513ED366D5DC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29CE58-8D74-41DC-BB65-3BB353C89799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0EB51B-F816-4E79-B253-2DFFA2DD195F}" type="slidenum">
              <a:rPr lang="en-US" smtClean="0"/>
              <a:pPr/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75C7FD-10EF-47E1-8A0B-EEC70F290090}" type="slidenum">
              <a:rPr lang="en-US" smtClean="0"/>
              <a:pPr/>
              <a:t>45</a:t>
            </a:fld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6E44C6-D2A7-4D97-97BF-A9E480952813}" type="slidenum">
              <a:rPr lang="en-US" smtClean="0"/>
              <a:pPr/>
              <a:t>46</a:t>
            </a:fld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F2641B-819A-4FB1-BD3B-E3B84DD6FAA3}" type="slidenum">
              <a:rPr lang="en-US" smtClean="0"/>
              <a:pPr/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B663C-0A50-4223-8398-B9A1AC14014B}" type="slidenum">
              <a:rPr lang="en-US" smtClean="0"/>
              <a:pPr/>
              <a:t>48</a:t>
            </a:fld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95C339-E7A2-4E43-9650-86D4DD600141}" type="slidenum">
              <a:rPr lang="en-US" smtClean="0"/>
              <a:pPr/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247C8-F59E-4E4D-958D-8C85E993DC38}" type="slidenum">
              <a:rPr lang="en-US" smtClean="0"/>
              <a:pPr/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D38123-6201-4A09-8F2C-DC401D99DCAD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43831D-C183-4640-8DFA-DBCFB7967EEC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0CF2E9-B96B-42B5-99E5-123F4F96D81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943A1-D648-4C29-8054-5440E55D0428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005ED-BE37-44CE-B785-1D7399C5E6FB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Layout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524000"/>
            <a:ext cx="8001000" cy="1828800"/>
          </a:xfrm>
        </p:spPr>
        <p:txBody>
          <a:bodyPr>
            <a:noAutofit/>
          </a:bodyPr>
          <a:lstStyle>
            <a:lvl1pPr algn="ctr">
              <a:lnSpc>
                <a:spcPct val="150000"/>
              </a:lnSpc>
              <a:defRPr sz="4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0" y="6629400"/>
            <a:ext cx="3581400" cy="254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© Cray Inc.</a:t>
            </a:r>
            <a:endParaRPr lang="en-US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762000" y="3581400"/>
            <a:ext cx="7543800" cy="2286000"/>
          </a:xfrm>
        </p:spPr>
        <p:txBody>
          <a:bodyPr/>
          <a:lstStyle>
            <a:lvl1pPr algn="ctr">
              <a:spcBef>
                <a:spcPts val="0"/>
              </a:spcBef>
              <a:buNone/>
              <a:defRPr kumimoji="0" lang="en-US" sz="3200" b="1" i="0" u="none" strike="noStrike" kern="1200" cap="none" spc="-100" normalizeH="0" baseline="0" noProof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kumimoji="0" lang="en-US" sz="4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Click to edit the Presenter’s Info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25" y="466725"/>
            <a:ext cx="870585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2725" y="1206500"/>
            <a:ext cx="4276725" cy="5187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206500"/>
            <a:ext cx="4276725" cy="5187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Cray Inc. Preliminary and Proprietary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6F1AD-5C1D-480F-9898-63CC1B353913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25" y="466725"/>
            <a:ext cx="870585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2725" y="1206500"/>
            <a:ext cx="4276725" cy="5187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1850" y="1206500"/>
            <a:ext cx="4276725" cy="251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1850" y="3876675"/>
            <a:ext cx="4276725" cy="2517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Cray Inc. Preliminary and Proprietary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2F682-4107-460D-B127-2318B6C971EC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10200"/>
          </a:xfrm>
        </p:spPr>
        <p:txBody>
          <a:bodyPr/>
          <a:lstStyle>
            <a:lvl1pPr>
              <a:buClr>
                <a:srgbClr val="000066"/>
              </a:buClr>
              <a:defRPr sz="2400">
                <a:latin typeface="Arial" pitchFamily="34" charset="0"/>
                <a:cs typeface="Arial" pitchFamily="34" charset="0"/>
              </a:defRPr>
            </a:lvl1pPr>
            <a:lvl2pPr>
              <a:buClr>
                <a:srgbClr val="000099"/>
              </a:buClr>
              <a:buSzPct val="110000"/>
              <a:buFont typeface="Calibri" pitchFamily="34" charset="0"/>
              <a:buChar char="•"/>
              <a:defRPr/>
            </a:lvl2pPr>
            <a:lvl3pPr>
              <a:buClr>
                <a:srgbClr val="002060"/>
              </a:buCl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 anchor="ctr"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Cray Inc.</a:t>
            </a:r>
            <a:endParaRPr lang="en-US" dirty="0"/>
          </a:p>
        </p:txBody>
      </p:sp>
      <p:sp>
        <p:nvSpPr>
          <p:cNvPr id="1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Placeholder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6858000" cy="609600"/>
          </a:xfrm>
          <a:prstGeom prst="rect">
            <a:avLst/>
          </a:prstGeom>
          <a:ln w="6350" cap="rnd">
            <a:noFill/>
          </a:ln>
        </p:spPr>
        <p:txBody>
          <a:bodyPr vert="horz" anchor="t" anchorCtr="0">
            <a:normAutofit/>
          </a:bodyPr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364736" cy="5486400"/>
          </a:xfrm>
        </p:spPr>
        <p:txBody>
          <a:bodyPr/>
          <a:lstStyle>
            <a:lvl1pPr>
              <a:buClr>
                <a:srgbClr val="000066"/>
              </a:buClr>
              <a:defRPr sz="2000"/>
            </a:lvl1pPr>
            <a:lvl3pPr>
              <a:defRPr sz="1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343400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23"/>
          <p:cNvSpPr>
            <a:spLocks noGrp="1"/>
          </p:cNvSpPr>
          <p:nvPr>
            <p:ph type="dt" sz="half" idx="10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1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6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9400" y="1066800"/>
            <a:ext cx="2057400" cy="914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066800"/>
            <a:ext cx="6019800" cy="4953000"/>
          </a:xfrm>
          <a:solidFill>
            <a:schemeClr val="tx2">
              <a:tint val="40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2133600"/>
            <a:ext cx="2057400" cy="38862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23"/>
          <p:cNvSpPr>
            <a:spLocks noGrp="1"/>
          </p:cNvSpPr>
          <p:nvPr>
            <p:ph type="dt" sz="half" idx="10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1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ina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85875" y="838200"/>
            <a:ext cx="6705600" cy="1143000"/>
          </a:xfrm>
        </p:spPr>
        <p:txBody>
          <a:bodyPr/>
          <a:lstStyle>
            <a:lvl1pPr algn="ctr">
              <a:lnSpc>
                <a:spcPct val="80000"/>
              </a:lnSpc>
              <a:defRPr sz="3600">
                <a:solidFill>
                  <a:srgbClr val="1A228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85875" y="2057400"/>
            <a:ext cx="6705600" cy="1981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52400" y="990600"/>
            <a:ext cx="8839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6858000" cy="609600"/>
          </a:xfrm>
          <a:prstGeom prst="rect">
            <a:avLst/>
          </a:prstGeom>
          <a:ln w="6350" cap="rnd">
            <a:noFill/>
          </a:ln>
        </p:spPr>
        <p:txBody>
          <a:bodyPr vert="horz" anchor="t" anchorCtr="0">
            <a:normAutofit/>
          </a:bodyPr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 anchor="ctr"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702" r:id="rId8"/>
    <p:sldLayoutId id="2147483703" r:id="rId9"/>
    <p:sldLayoutId id="2147483704" r:id="rId10"/>
    <p:sldLayoutId id="2147483705" r:id="rId11"/>
  </p:sldLayoutIdLst>
  <p:transition>
    <p:fade/>
  </p:transition>
  <p:hf hdr="0"/>
  <p:txStyles>
    <p:title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 lang="en-US" sz="280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344E6D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n-lt"/>
          <a:ea typeface="+mj-ea"/>
          <a:cs typeface="+mj-cs"/>
        </a:defRPr>
      </a:lvl1pPr>
      <a:lvl2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2pPr>
      <a:lvl3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3pPr>
      <a:lvl4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4pPr>
      <a:lvl5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5pPr>
      <a:lvl6pPr marL="4572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6pPr>
      <a:lvl7pPr marL="9144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7pPr>
      <a:lvl8pPr marL="13716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8pPr>
      <a:lvl9pPr marL="18288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rgbClr val="000066"/>
        </a:buClr>
        <a:buSzPct val="110000"/>
        <a:buFont typeface="Wingdings" pitchFamily="2" charset="2"/>
        <a:buChar char="§"/>
        <a:defRPr sz="2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000099"/>
        </a:buClr>
        <a:buSzPct val="110000"/>
        <a:buFont typeface="Arial" pitchFamily="34" charset="0"/>
        <a:buChar char="•"/>
        <a:defRPr sz="20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002060"/>
        </a:buClr>
        <a:buSzPct val="85000"/>
        <a:buFont typeface="Wingdings" pitchFamily="2" charset="2"/>
        <a:buChar char="Ø"/>
        <a:defRPr sz="18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FF0000"/>
        </a:buClr>
        <a:buSzPct val="90000"/>
        <a:buFont typeface="Courier New" pitchFamily="49" charset="0"/>
        <a:buChar char="o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chemeClr val="bg1"/>
        </a:buClr>
        <a:buSzPct val="110000"/>
        <a:buFont typeface="Calibri" pitchFamily="34" charset="0"/>
        <a:buChar char="»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35.xml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7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3" Type="http://schemas.openxmlformats.org/officeDocument/2006/relationships/notesSlide" Target="../notesSlides/notesSlide47.xml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Relationship Id="rId14" Type="http://schemas.openxmlformats.org/officeDocument/2006/relationships/oleObject" Target="../embeddings/oleObject28.bin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Co-Array Fortran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© Cray Inc.</a:t>
            </a:r>
            <a:endParaRPr lang="en-US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762000" y="3733800"/>
            <a:ext cx="7543800" cy="2286000"/>
          </a:xfrm>
        </p:spPr>
        <p:txBody>
          <a:bodyPr/>
          <a:lstStyle/>
          <a:p>
            <a:r>
              <a:rPr lang="en-US" dirty="0" smtClean="0"/>
              <a:t>John M Levesque</a:t>
            </a:r>
          </a:p>
          <a:p>
            <a:r>
              <a:rPr lang="en-US" dirty="0" smtClean="0"/>
              <a:t>Director </a:t>
            </a:r>
          </a:p>
          <a:p>
            <a:r>
              <a:rPr lang="en-US" dirty="0" smtClean="0"/>
              <a:t>Cray’s Supercomputing Center of Excellence</a:t>
            </a:r>
            <a:endParaRPr lang="en-US" dirty="0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28600" y="6593312"/>
            <a:ext cx="2190750" cy="26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CSC, Finland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781800" y="6644031"/>
            <a:ext cx="2190750" cy="21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September 21-24, 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2009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990600"/>
            <a:ext cx="9144000" cy="563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Rectangle 30"/>
          <p:cNvSpPr>
            <a:spLocks noChangeArrowheads="1"/>
          </p:cNvSpPr>
          <p:nvPr/>
        </p:nvSpPr>
        <p:spPr bwMode="auto">
          <a:xfrm>
            <a:off x="4876800" y="1752600"/>
            <a:ext cx="4267200" cy="4724400"/>
          </a:xfrm>
          <a:prstGeom prst="rect">
            <a:avLst/>
          </a:prstGeom>
          <a:solidFill>
            <a:srgbClr val="FEE7A8"/>
          </a:solidFill>
          <a:ln w="9525" algn="ctr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87" name="Rectangle 24"/>
          <p:cNvSpPr>
            <a:spLocks noChangeArrowheads="1"/>
          </p:cNvSpPr>
          <p:nvPr/>
        </p:nvSpPr>
        <p:spPr bwMode="auto">
          <a:xfrm>
            <a:off x="457200" y="1752600"/>
            <a:ext cx="4267200" cy="4724400"/>
          </a:xfrm>
          <a:prstGeom prst="rect">
            <a:avLst/>
          </a:prstGeom>
          <a:solidFill>
            <a:srgbClr val="FEE7A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to One Model (multiple images on Node)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B6B5FD93-3637-4CC0-8778-D030CFED0010}" type="slidenum">
              <a:rPr lang="en-US" smtClean="0"/>
              <a:pPr/>
              <a:t>10</a:t>
            </a:fld>
            <a:r>
              <a:rPr lang="en-US" smtClean="0"/>
              <a:t> 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096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6391" name="Straight Arrow Connector 11"/>
          <p:cNvCxnSpPr>
            <a:cxnSpLocks noChangeShapeType="1"/>
          </p:cNvCxnSpPr>
          <p:nvPr/>
        </p:nvCxnSpPr>
        <p:spPr bwMode="auto">
          <a:xfrm rot="5400000">
            <a:off x="-380999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392" name="Rectangle 12"/>
          <p:cNvSpPr>
            <a:spLocks noChangeArrowheads="1"/>
          </p:cNvSpPr>
          <p:nvPr/>
        </p:nvSpPr>
        <p:spPr bwMode="auto">
          <a:xfrm>
            <a:off x="19812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6393" name="Straight Arrow Connector 13"/>
          <p:cNvCxnSpPr>
            <a:cxnSpLocks noChangeShapeType="1"/>
          </p:cNvCxnSpPr>
          <p:nvPr/>
        </p:nvCxnSpPr>
        <p:spPr bwMode="auto">
          <a:xfrm rot="5400000">
            <a:off x="990601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394" name="Rectangle 14"/>
          <p:cNvSpPr>
            <a:spLocks noChangeArrowheads="1"/>
          </p:cNvSpPr>
          <p:nvPr/>
        </p:nvSpPr>
        <p:spPr bwMode="auto">
          <a:xfrm>
            <a:off x="33528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 [p]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X(N)[p]</a:t>
            </a:r>
          </a:p>
        </p:txBody>
      </p:sp>
      <p:cxnSp>
        <p:nvCxnSpPr>
          <p:cNvPr id="16395" name="Straight Arrow Connector 15"/>
          <p:cNvCxnSpPr>
            <a:cxnSpLocks noChangeShapeType="1"/>
          </p:cNvCxnSpPr>
          <p:nvPr/>
        </p:nvCxnSpPr>
        <p:spPr bwMode="auto">
          <a:xfrm rot="5400000">
            <a:off x="2362201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396" name="Rectangle 16"/>
          <p:cNvSpPr>
            <a:spLocks noChangeArrowheads="1"/>
          </p:cNvSpPr>
          <p:nvPr/>
        </p:nvSpPr>
        <p:spPr bwMode="auto">
          <a:xfrm>
            <a:off x="57150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X(1)[q]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X(N)[q]</a:t>
            </a:r>
          </a:p>
        </p:txBody>
      </p:sp>
      <p:cxnSp>
        <p:nvCxnSpPr>
          <p:cNvPr id="16397" name="Straight Arrow Connector 17"/>
          <p:cNvCxnSpPr>
            <a:cxnSpLocks noChangeShapeType="1"/>
          </p:cNvCxnSpPr>
          <p:nvPr/>
        </p:nvCxnSpPr>
        <p:spPr bwMode="auto">
          <a:xfrm rot="5400000">
            <a:off x="4725194" y="3885406"/>
            <a:ext cx="3048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398" name="Rectangle 18"/>
          <p:cNvSpPr>
            <a:spLocks noChangeArrowheads="1"/>
          </p:cNvSpPr>
          <p:nvPr/>
        </p:nvSpPr>
        <p:spPr bwMode="auto">
          <a:xfrm>
            <a:off x="70866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6399" name="Straight Arrow Connector 19"/>
          <p:cNvCxnSpPr>
            <a:cxnSpLocks noChangeShapeType="1"/>
          </p:cNvCxnSpPr>
          <p:nvPr/>
        </p:nvCxnSpPr>
        <p:spPr bwMode="auto">
          <a:xfrm rot="5400000">
            <a:off x="6019801" y="38862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400" name="TextBox 20"/>
          <p:cNvSpPr txBox="1">
            <a:spLocks noChangeArrowheads="1"/>
          </p:cNvSpPr>
          <p:nvPr/>
        </p:nvSpPr>
        <p:spPr bwMode="auto">
          <a:xfrm>
            <a:off x="3886200" y="1752600"/>
            <a:ext cx="320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6401" name="TextBox 21"/>
          <p:cNvSpPr txBox="1">
            <a:spLocks noChangeArrowheads="1"/>
          </p:cNvSpPr>
          <p:nvPr/>
        </p:nvSpPr>
        <p:spPr bwMode="auto">
          <a:xfrm>
            <a:off x="6172200" y="1752600"/>
            <a:ext cx="3444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16402" name="Straight Arrow Connector 23"/>
          <p:cNvCxnSpPr>
            <a:cxnSpLocks noChangeShapeType="1"/>
          </p:cNvCxnSpPr>
          <p:nvPr/>
        </p:nvCxnSpPr>
        <p:spPr bwMode="auto">
          <a:xfrm>
            <a:off x="4572000" y="28956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403" name="Straight Arrow Connector 25"/>
          <p:cNvCxnSpPr>
            <a:cxnSpLocks noChangeShapeType="1"/>
          </p:cNvCxnSpPr>
          <p:nvPr/>
        </p:nvCxnSpPr>
        <p:spPr bwMode="auto">
          <a:xfrm rot="10800000">
            <a:off x="4572000" y="54102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404" name="TextBox 26"/>
          <p:cNvSpPr txBox="1">
            <a:spLocks noChangeArrowheads="1"/>
          </p:cNvSpPr>
          <p:nvPr/>
        </p:nvSpPr>
        <p:spPr bwMode="auto">
          <a:xfrm>
            <a:off x="4800600" y="2590800"/>
            <a:ext cx="801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X(1)[q]</a:t>
            </a:r>
          </a:p>
        </p:txBody>
      </p:sp>
      <p:sp>
        <p:nvSpPr>
          <p:cNvPr id="16405" name="TextBox 27"/>
          <p:cNvSpPr txBox="1">
            <a:spLocks noChangeArrowheads="1"/>
          </p:cNvSpPr>
          <p:nvPr/>
        </p:nvSpPr>
        <p:spPr bwMode="auto">
          <a:xfrm>
            <a:off x="4724400" y="4953000"/>
            <a:ext cx="835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X(N)[p]</a:t>
            </a:r>
          </a:p>
        </p:txBody>
      </p:sp>
      <p:sp>
        <p:nvSpPr>
          <p:cNvPr id="16406" name="TextBox 22"/>
          <p:cNvSpPr txBox="1">
            <a:spLocks noChangeArrowheads="1"/>
          </p:cNvSpPr>
          <p:nvPr/>
        </p:nvSpPr>
        <p:spPr bwMode="auto">
          <a:xfrm>
            <a:off x="1676400" y="6172200"/>
            <a:ext cx="2430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One physical processors</a:t>
            </a:r>
          </a:p>
        </p:txBody>
      </p:sp>
      <p:cxnSp>
        <p:nvCxnSpPr>
          <p:cNvPr id="16407" name="Straight Arrow Connector 28"/>
          <p:cNvCxnSpPr>
            <a:cxnSpLocks noChangeShapeType="1"/>
            <a:endCxn id="16392" idx="2"/>
          </p:cNvCxnSpPr>
          <p:nvPr/>
        </p:nvCxnSpPr>
        <p:spPr bwMode="auto">
          <a:xfrm rot="5400000" flipH="1" flipV="1">
            <a:off x="2425701" y="6007100"/>
            <a:ext cx="330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408" name="TextBox 29"/>
          <p:cNvSpPr txBox="1">
            <a:spLocks noChangeArrowheads="1"/>
          </p:cNvSpPr>
          <p:nvPr/>
        </p:nvSpPr>
        <p:spPr bwMode="auto">
          <a:xfrm>
            <a:off x="2209800" y="1371600"/>
            <a:ext cx="673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Node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What Do Co-Dimensions Mean?</a:t>
            </a:r>
            <a:br>
              <a:rPr lang="en-US" sz="4000" smtClean="0"/>
            </a:b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real :: x(n)[</a:t>
            </a:r>
            <a:r>
              <a:rPr lang="en-US" sz="2800" dirty="0" err="1" smtClean="0"/>
              <a:t>p,q</a:t>
            </a:r>
            <a:r>
              <a:rPr lang="en-US" sz="2800" dirty="0" smtClean="0"/>
              <a:t>,*]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Replicate an array of length n, one on each image.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Build a map so each image knows how to find the array on any other image.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Organize images in a logical (not physical) three dimensional grid.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The last co-dimension acts like an assumed size array: * </a:t>
            </a:r>
            <a:r>
              <a:rPr lang="en-US" sz="2400" dirty="0" smtClean="0">
                <a:ea typeface="+mn-ea"/>
                <a:cs typeface="+mn-cs"/>
                <a:sym typeface="Wingdings" pitchFamily="2" charset="2"/>
              </a:rPr>
              <a:t></a:t>
            </a:r>
            <a:r>
              <a:rPr lang="en-US" sz="2400" dirty="0" err="1" smtClean="0">
                <a:ea typeface="+mn-ea"/>
                <a:cs typeface="+mn-cs"/>
              </a:rPr>
              <a:t>num_images</a:t>
            </a:r>
            <a:r>
              <a:rPr lang="en-US" sz="2400" dirty="0" smtClean="0">
                <a:ea typeface="+mn-ea"/>
                <a:cs typeface="+mn-cs"/>
              </a:rPr>
              <a:t>()/(</a:t>
            </a:r>
            <a:r>
              <a:rPr lang="en-US" sz="2400" dirty="0" err="1" smtClean="0">
                <a:ea typeface="+mn-ea"/>
                <a:cs typeface="+mn-cs"/>
              </a:rPr>
              <a:t>pxq</a:t>
            </a:r>
            <a:r>
              <a:rPr lang="en-US" sz="2400" dirty="0" smtClean="0">
                <a:ea typeface="+mn-ea"/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sz="2800" dirty="0" smtClean="0"/>
              <a:t>A specific implementation could choose to represent memory hierarchy through the co-dimensions.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2E2D9A66-7621-40EB-9E4D-309998C1BEDA}" type="slidenum">
              <a:rPr lang="en-US" smtClean="0"/>
              <a:pPr/>
              <a:t>11</a:t>
            </a:fld>
            <a:r>
              <a:rPr lang="en-US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The CAF Execution Model</a:t>
            </a:r>
            <a:br>
              <a:rPr lang="en-US" sz="4000" smtClean="0"/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number of images is fixed and each image has its own index, retrievable at run-time: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1 &lt;,= </a:t>
            </a:r>
            <a:r>
              <a:rPr lang="en-US" dirty="0" err="1" smtClean="0">
                <a:ea typeface="+mn-ea"/>
                <a:cs typeface="+mn-cs"/>
              </a:rPr>
              <a:t>num_images</a:t>
            </a:r>
            <a:r>
              <a:rPr lang="en-US" dirty="0" smtClean="0">
                <a:ea typeface="+mn-ea"/>
                <a:cs typeface="+mn-cs"/>
              </a:rPr>
              <a:t>()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1 &lt;,= </a:t>
            </a:r>
            <a:r>
              <a:rPr lang="en-US" dirty="0" err="1" smtClean="0">
                <a:ea typeface="+mn-ea"/>
                <a:cs typeface="+mn-cs"/>
              </a:rPr>
              <a:t>this_image</a:t>
            </a:r>
            <a:r>
              <a:rPr lang="en-US" dirty="0" smtClean="0">
                <a:ea typeface="+mn-ea"/>
                <a:cs typeface="+mn-cs"/>
              </a:rPr>
              <a:t>() &lt;,= </a:t>
            </a:r>
            <a:r>
              <a:rPr lang="en-US" dirty="0" err="1" smtClean="0">
                <a:ea typeface="+mn-ea"/>
                <a:cs typeface="+mn-cs"/>
              </a:rPr>
              <a:t>num_images</a:t>
            </a:r>
            <a:r>
              <a:rPr lang="en-US" dirty="0" smtClean="0">
                <a:ea typeface="+mn-ea"/>
                <a:cs typeface="+mn-cs"/>
              </a:rPr>
              <a:t>()</a:t>
            </a:r>
          </a:p>
          <a:p>
            <a:pPr eaLnBrk="1" hangingPunct="1">
              <a:defRPr/>
            </a:pPr>
            <a:r>
              <a:rPr lang="en-US" dirty="0" smtClean="0"/>
              <a:t>Each image executes the same program independently of the others.</a:t>
            </a:r>
          </a:p>
          <a:p>
            <a:pPr eaLnBrk="1" hangingPunct="1">
              <a:defRPr/>
            </a:pPr>
            <a:r>
              <a:rPr lang="en-US" dirty="0" smtClean="0"/>
              <a:t>The programmer inserts explicit synchronization and branching as needed.</a:t>
            </a:r>
          </a:p>
          <a:p>
            <a:pPr eaLnBrk="1" hangingPunct="1">
              <a:defRPr/>
            </a:pPr>
            <a:r>
              <a:rPr lang="en-US" dirty="0" smtClean="0"/>
              <a:t>An “object” has the same name in each image.</a:t>
            </a:r>
          </a:p>
          <a:p>
            <a:pPr eaLnBrk="1" hangingPunct="1">
              <a:defRPr/>
            </a:pPr>
            <a:r>
              <a:rPr lang="en-US" dirty="0" smtClean="0"/>
              <a:t>Each image works on its own local data.</a:t>
            </a:r>
          </a:p>
          <a:p>
            <a:pPr eaLnBrk="1" hangingPunct="1">
              <a:defRPr/>
            </a:pPr>
            <a:r>
              <a:rPr lang="en-US" dirty="0" smtClean="0"/>
              <a:t>An image moves remote data to local data through, and only through, explicit CAF syntax.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4497567C-1116-41F3-9C19-A2BED4909BB2}" type="slidenum">
              <a:rPr lang="en-US" smtClean="0"/>
              <a:pPr/>
              <a:t>12</a:t>
            </a:fld>
            <a:r>
              <a:rPr lang="en-US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Co-Array Fortran Extension</a:t>
            </a:r>
            <a:br>
              <a:rPr lang="en-US" sz="4000" smtClean="0"/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Incorporate the SPMD Model into Fortran 90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Multiple images of the same program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Text and data are replicated in each image</a:t>
            </a:r>
          </a:p>
          <a:p>
            <a:pPr eaLnBrk="1" hangingPunct="1">
              <a:defRPr/>
            </a:pPr>
            <a:r>
              <a:rPr lang="en-US" dirty="0" smtClean="0"/>
              <a:t>Mark some variables with co-dimensions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Co-dimensions behave like normal dimensions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Co-dimensions express a logical problem decomposition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One-sided data exchange between co-arrays using a Fortran-like syntax</a:t>
            </a:r>
          </a:p>
          <a:p>
            <a:pPr eaLnBrk="1" hangingPunct="1">
              <a:defRPr/>
            </a:pPr>
            <a:r>
              <a:rPr lang="en-US" dirty="0" smtClean="0"/>
              <a:t>Require the underlying run-time system to map the logical problem decomposition onto specific hardware.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E2EF3DEB-299D-4350-8CF5-7E3B49B29450}" type="slidenum">
              <a:rPr lang="en-US" smtClean="0"/>
              <a:pPr/>
              <a:t>13</a:t>
            </a:fld>
            <a:r>
              <a:rPr lang="en-US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What Do Co-Dimensions Mean?</a:t>
            </a:r>
            <a:br>
              <a:rPr lang="en-US" sz="4000" smtClean="0"/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lnSpc>
                <a:spcPct val="100000"/>
              </a:lnSpc>
              <a:buClr>
                <a:schemeClr val="tx2"/>
              </a:buClr>
              <a:buSzPct val="110000"/>
              <a:buFontTx/>
              <a:buNone/>
              <a:defRPr/>
            </a:pPr>
            <a:r>
              <a:rPr lang="en-US" sz="3200" dirty="0" smtClean="0"/>
              <a:t>real :: x(n)[</a:t>
            </a:r>
            <a:r>
              <a:rPr lang="en-US" sz="3200" dirty="0" err="1" smtClean="0"/>
              <a:t>p,q</a:t>
            </a:r>
            <a:r>
              <a:rPr lang="en-US" sz="3200" dirty="0" smtClean="0"/>
              <a:t>,*]</a:t>
            </a:r>
            <a:endParaRPr lang="en-US" dirty="0" smtClean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100000"/>
              </a:lnSpc>
              <a:buClr>
                <a:schemeClr val="tx2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400" dirty="0" smtClean="0">
                <a:ea typeface="+mn-ea"/>
                <a:cs typeface="+mn-cs"/>
              </a:rPr>
              <a:t>Replicate an array of length n, one on each image. </a:t>
            </a:r>
          </a:p>
          <a:p>
            <a:pPr eaLnBrk="1" hangingPunct="1">
              <a:defRPr/>
            </a:pPr>
            <a:r>
              <a:rPr lang="en-US" dirty="0" smtClean="0"/>
              <a:t>Build a map so each image knows how to find the		array on any other image.	</a:t>
            </a:r>
          </a:p>
          <a:p>
            <a:pPr eaLnBrk="1" hangingPunct="1">
              <a:defRPr/>
            </a:pPr>
            <a:r>
              <a:rPr lang="en-US" dirty="0" smtClean="0"/>
              <a:t>Organize images in a logical (not physical) three dimensional grid.</a:t>
            </a:r>
          </a:p>
          <a:p>
            <a:pPr eaLnBrk="1" hangingPunct="1">
              <a:defRPr/>
            </a:pPr>
            <a:r>
              <a:rPr lang="en-US" dirty="0" smtClean="0"/>
              <a:t>The last co-dimension acts like an assumed size array: * = </a:t>
            </a:r>
            <a:r>
              <a:rPr lang="en-US" dirty="0" err="1" smtClean="0"/>
              <a:t>num_images</a:t>
            </a:r>
            <a:r>
              <a:rPr lang="en-US" dirty="0" smtClean="0"/>
              <a:t>()/(</a:t>
            </a:r>
            <a:r>
              <a:rPr lang="en-US" dirty="0" err="1" smtClean="0"/>
              <a:t>pxq</a:t>
            </a:r>
            <a:r>
              <a:rPr lang="en-US" dirty="0" smtClean="0"/>
              <a:t>)</a:t>
            </a:r>
          </a:p>
          <a:p>
            <a:pPr eaLnBrk="1" hangingPunct="1">
              <a:defRPr/>
            </a:pPr>
            <a:r>
              <a:rPr lang="en-US" dirty="0" smtClean="0"/>
              <a:t>A specific implementation could choose to represent memory hierarchy through the co-dimensions.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3430011A-2A9E-47BD-BDD5-93FEBE6F5700}" type="slidenum">
              <a:rPr lang="en-US" smtClean="0"/>
              <a:pPr/>
              <a:t>14</a:t>
            </a:fld>
            <a:r>
              <a:rPr lang="en-US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Communication Using CAF Syntax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05850" cy="5187950"/>
          </a:xfrm>
        </p:spPr>
        <p:txBody>
          <a:bodyPr/>
          <a:lstStyle/>
          <a:p>
            <a:pPr eaLnBrk="1" hangingPunct="1"/>
            <a:r>
              <a:rPr lang="en-US" sz="3200" b="1" smtClean="0"/>
              <a:t>y(:) = x(:)[p]</a:t>
            </a:r>
          </a:p>
          <a:p>
            <a:pPr eaLnBrk="1" hangingPunct="1"/>
            <a:r>
              <a:rPr lang="en-US" sz="3200" b="1" smtClean="0"/>
              <a:t>myIndex(:) = index(:)</a:t>
            </a:r>
          </a:p>
          <a:p>
            <a:pPr eaLnBrk="1" hangingPunct="1"/>
            <a:r>
              <a:rPr lang="en-US" sz="3200" b="1" smtClean="0"/>
              <a:t>yourIndex(:) = index(:)[you]</a:t>
            </a:r>
          </a:p>
          <a:p>
            <a:pPr eaLnBrk="1" hangingPunct="1"/>
            <a:r>
              <a:rPr lang="en-US" sz="3200" b="1" smtClean="0"/>
              <a:t>x(index(:)) = y[index(:)]</a:t>
            </a:r>
          </a:p>
          <a:p>
            <a:pPr eaLnBrk="1" hangingPunct="1"/>
            <a:r>
              <a:rPr lang="fr-FR" sz="3200" b="1" smtClean="0"/>
              <a:t>x(:)[q] = x(:) + x(:)[p]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Absent co-dimension defaults to the local object.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C56B0F08-40C8-4327-9531-FBDCA19A7CB7}" type="slidenum">
              <a:rPr lang="en-US" smtClean="0"/>
              <a:pPr/>
              <a:t>15</a:t>
            </a:fld>
            <a:r>
              <a:rPr lang="en-US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52400" y="914400"/>
            <a:ext cx="8991600" cy="563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Irregular and Changing Data Structures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8AD9C5D2-D8C0-43BC-A202-99965D9D3F87}" type="slidenum">
              <a:rPr lang="en-US" smtClean="0"/>
              <a:pPr/>
              <a:t>16</a:t>
            </a:fld>
            <a:r>
              <a:rPr lang="en-US" smtClean="0"/>
              <a:t> 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1066800" y="1828800"/>
            <a:ext cx="2133600" cy="441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5486400" y="1828800"/>
            <a:ext cx="2133600" cy="441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22534" name="Elbow Connector 9"/>
          <p:cNvCxnSpPr>
            <a:cxnSpLocks noChangeShapeType="1"/>
          </p:cNvCxnSpPr>
          <p:nvPr/>
        </p:nvCxnSpPr>
        <p:spPr bwMode="auto">
          <a:xfrm rot="5400000">
            <a:off x="-152400" y="2971800"/>
            <a:ext cx="1752600" cy="685800"/>
          </a:xfrm>
          <a:prstGeom prst="bentConnector3">
            <a:avLst>
              <a:gd name="adj1" fmla="val 1088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5" name="Straight Arrow Connector 17"/>
          <p:cNvCxnSpPr>
            <a:cxnSpLocks noChangeShapeType="1"/>
          </p:cNvCxnSpPr>
          <p:nvPr/>
        </p:nvCxnSpPr>
        <p:spPr bwMode="auto">
          <a:xfrm>
            <a:off x="381000" y="4191000"/>
            <a:ext cx="685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536" name="Elbow Connector 20"/>
          <p:cNvCxnSpPr>
            <a:cxnSpLocks noChangeShapeType="1"/>
          </p:cNvCxnSpPr>
          <p:nvPr/>
        </p:nvCxnSpPr>
        <p:spPr bwMode="auto">
          <a:xfrm rot="16200000" flipH="1">
            <a:off x="6553200" y="3505200"/>
            <a:ext cx="2971800" cy="838200"/>
          </a:xfrm>
          <a:prstGeom prst="bentConnector3">
            <a:avLst>
              <a:gd name="adj1" fmla="val -115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7" name="Straight Arrow Connector 23"/>
          <p:cNvCxnSpPr>
            <a:cxnSpLocks noChangeShapeType="1"/>
          </p:cNvCxnSpPr>
          <p:nvPr/>
        </p:nvCxnSpPr>
        <p:spPr bwMode="auto">
          <a:xfrm rot="10800000">
            <a:off x="7620000" y="54102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538" name="Straight Connector 25"/>
          <p:cNvCxnSpPr>
            <a:cxnSpLocks noChangeShapeType="1"/>
          </p:cNvCxnSpPr>
          <p:nvPr/>
        </p:nvCxnSpPr>
        <p:spPr bwMode="auto">
          <a:xfrm>
            <a:off x="1066800" y="22098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9" name="Straight Connector 26"/>
          <p:cNvCxnSpPr>
            <a:cxnSpLocks noChangeShapeType="1"/>
          </p:cNvCxnSpPr>
          <p:nvPr/>
        </p:nvCxnSpPr>
        <p:spPr bwMode="auto">
          <a:xfrm>
            <a:off x="1066800" y="25908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Straight Connector 27"/>
          <p:cNvCxnSpPr>
            <a:cxnSpLocks noChangeShapeType="1"/>
          </p:cNvCxnSpPr>
          <p:nvPr/>
        </p:nvCxnSpPr>
        <p:spPr bwMode="auto">
          <a:xfrm>
            <a:off x="1066800" y="37338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1" name="Straight Connector 28"/>
          <p:cNvCxnSpPr>
            <a:cxnSpLocks noChangeShapeType="1"/>
          </p:cNvCxnSpPr>
          <p:nvPr/>
        </p:nvCxnSpPr>
        <p:spPr bwMode="auto">
          <a:xfrm>
            <a:off x="1066800" y="49530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2" name="Straight Connector 29"/>
          <p:cNvCxnSpPr>
            <a:cxnSpLocks noChangeShapeType="1"/>
          </p:cNvCxnSpPr>
          <p:nvPr/>
        </p:nvCxnSpPr>
        <p:spPr bwMode="auto">
          <a:xfrm>
            <a:off x="5486400" y="22098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Straight Connector 30"/>
          <p:cNvCxnSpPr>
            <a:cxnSpLocks noChangeShapeType="1"/>
          </p:cNvCxnSpPr>
          <p:nvPr/>
        </p:nvCxnSpPr>
        <p:spPr bwMode="auto">
          <a:xfrm>
            <a:off x="5486400" y="26670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4" name="Straight Connector 31"/>
          <p:cNvCxnSpPr>
            <a:cxnSpLocks noChangeShapeType="1"/>
          </p:cNvCxnSpPr>
          <p:nvPr/>
        </p:nvCxnSpPr>
        <p:spPr bwMode="auto">
          <a:xfrm>
            <a:off x="5486400" y="51054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5" name="Straight Connector 32"/>
          <p:cNvCxnSpPr>
            <a:cxnSpLocks noChangeShapeType="1"/>
          </p:cNvCxnSpPr>
          <p:nvPr/>
        </p:nvCxnSpPr>
        <p:spPr bwMode="auto">
          <a:xfrm>
            <a:off x="5486400" y="55626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46" name="TextBox 33"/>
          <p:cNvSpPr txBox="1">
            <a:spLocks noChangeArrowheads="1"/>
          </p:cNvSpPr>
          <p:nvPr/>
        </p:nvSpPr>
        <p:spPr bwMode="auto">
          <a:xfrm>
            <a:off x="1676400" y="2209800"/>
            <a:ext cx="733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Z%ptr</a:t>
            </a:r>
          </a:p>
        </p:txBody>
      </p:sp>
      <p:sp>
        <p:nvSpPr>
          <p:cNvPr id="22547" name="TextBox 35"/>
          <p:cNvSpPr txBox="1">
            <a:spLocks noChangeArrowheads="1"/>
          </p:cNvSpPr>
          <p:nvPr/>
        </p:nvSpPr>
        <p:spPr bwMode="auto">
          <a:xfrm>
            <a:off x="6096000" y="2286000"/>
            <a:ext cx="7334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Z%ptr</a:t>
            </a:r>
          </a:p>
        </p:txBody>
      </p:sp>
      <p:sp>
        <p:nvSpPr>
          <p:cNvPr id="22548" name="TextBox 36"/>
          <p:cNvSpPr txBox="1">
            <a:spLocks noChangeArrowheads="1"/>
          </p:cNvSpPr>
          <p:nvPr/>
        </p:nvSpPr>
        <p:spPr bwMode="auto">
          <a:xfrm>
            <a:off x="3733800" y="2057400"/>
            <a:ext cx="962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Z[p]%ptr</a:t>
            </a:r>
          </a:p>
        </p:txBody>
      </p:sp>
      <p:cxnSp>
        <p:nvCxnSpPr>
          <p:cNvPr id="22549" name="Straight Arrow Connector 38"/>
          <p:cNvCxnSpPr>
            <a:cxnSpLocks noChangeShapeType="1"/>
          </p:cNvCxnSpPr>
          <p:nvPr/>
        </p:nvCxnSpPr>
        <p:spPr bwMode="auto">
          <a:xfrm>
            <a:off x="3276600" y="2438400"/>
            <a:ext cx="2209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550" name="TextBox 39"/>
          <p:cNvSpPr txBox="1">
            <a:spLocks noChangeArrowheads="1"/>
          </p:cNvSpPr>
          <p:nvPr/>
        </p:nvSpPr>
        <p:spPr bwMode="auto">
          <a:xfrm>
            <a:off x="1828800" y="4114800"/>
            <a:ext cx="320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51" name="TextBox 40"/>
          <p:cNvSpPr txBox="1">
            <a:spLocks noChangeArrowheads="1"/>
          </p:cNvSpPr>
          <p:nvPr/>
        </p:nvSpPr>
        <p:spPr bwMode="auto">
          <a:xfrm>
            <a:off x="6324600" y="5105400"/>
            <a:ext cx="320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Co-Array Fortran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Can be implemented:</a:t>
            </a:r>
          </a:p>
          <a:p>
            <a:pPr lvl="1" eaLnBrk="1" hangingPunct="1"/>
            <a:r>
              <a:rPr lang="en-US" sz="2400" smtClean="0"/>
              <a:t>Directly in the compiler; on those systems where the compiler can issue memory fetches and stores directly to remote processors memory, the statement becomes a simple remote store.</a:t>
            </a:r>
          </a:p>
          <a:p>
            <a:pPr lvl="2" eaLnBrk="1" hangingPunct="1"/>
            <a:r>
              <a:rPr lang="en-US" sz="2400" smtClean="0"/>
              <a:t>Allows co-array reference in a loop to be combined into a vector load or store</a:t>
            </a:r>
          </a:p>
          <a:p>
            <a:pPr lvl="2" eaLnBrk="1" hangingPunct="1"/>
            <a:r>
              <a:rPr lang="en-US" sz="2400" smtClean="0"/>
              <a:t>Allows compiler to use normal prefetch mechanism to move fetches ahead of reference</a:t>
            </a:r>
          </a:p>
          <a:p>
            <a:pPr lvl="1" eaLnBrk="1" hangingPunct="1"/>
            <a:r>
              <a:rPr lang="en-US" sz="2400" smtClean="0"/>
              <a:t>Via a pre-processor; Rice University is currently working on such a translator which generates subroutine calls for transferring data to the remote processor</a:t>
            </a:r>
          </a:p>
          <a:p>
            <a:pPr lvl="2" eaLnBrk="1" hangingPunct="1"/>
            <a:r>
              <a:rPr lang="en-US" sz="2400" smtClean="0"/>
              <a:t>Significantly more difficult to get performance better than MPI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Importance of Vectorizing loop with the CAF reference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6A4C3720-FD11-4217-A0B7-F559F3811A5A}" type="slidenum">
              <a:rPr lang="en-US" smtClean="0"/>
              <a:pPr/>
              <a:t>18</a:t>
            </a:fld>
            <a:r>
              <a:rPr lang="en-US" smtClean="0"/>
              <a:t> </a:t>
            </a:r>
          </a:p>
        </p:txBody>
      </p:sp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2438400" y="2895600"/>
            <a:ext cx="30003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GB" sz="1100">
                <a:solidFill>
                  <a:srgbClr val="1F497D"/>
                </a:solidFill>
              </a:rPr>
              <a:t>   </a:t>
            </a:r>
            <a:endParaRPr lang="en-GB"/>
          </a:p>
        </p:txBody>
      </p:sp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304800" y="2133600"/>
            <a:ext cx="86693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    7.           iz = this_image(a)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   8.  V----&lt;   do ix = 1, kx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   9.  V r--&lt;     do iy = 1, ky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  10.  V r          a(ix,iy) = b(iy,iz)[ix]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  11.  V r--&gt;     end do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  12.  V----&gt;   end do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ftn-3021 ftn: INLINE File = data_distro.f90, Line = 7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 Routine _THIS_IMAGE3 was not inlined because the compiler was unable to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 locate the routine to expand it inline.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ftn-6204 ftn: VECTOR File = data_distro.f90, Line = 8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 A loop starting at line 8 was vectorized.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ftn-6005 ftn: SCALAR File = data_distro.f90, Line = 9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 A loop starting at line 9 was unrolled 4 times.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ftn-6208 ftn: VECTOR File = data_distro.f90, Line = 9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 A loop starting at line 9 was vectorized as part of the loop starting at line</a:t>
            </a: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>
                <a:solidFill>
                  <a:srgbClr val="1F497D"/>
                </a:solidFill>
                <a:latin typeface="Courier New" pitchFamily="49" charset="0"/>
                <a:cs typeface="Courier New" pitchFamily="49" charset="0"/>
              </a:rPr>
              <a:t>  8.</a:t>
            </a:r>
            <a:endParaRPr lang="en-GB" sz="2000" b="1">
              <a:latin typeface="Courier New" pitchFamily="49" charset="0"/>
              <a:cs typeface="Courier New" pitchFamily="49" charset="0"/>
            </a:endParaRPr>
          </a:p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Example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47F4E4D0-13BF-4E87-B0E2-1286B41A0E05}" type="slidenum">
              <a:rPr lang="en-US" smtClean="0"/>
              <a:pPr/>
              <a:t>19</a:t>
            </a:fld>
            <a:r>
              <a:rPr lang="en-US" smtClean="0"/>
              <a:t> </a:t>
            </a:r>
          </a:p>
        </p:txBody>
      </p:sp>
      <p:sp>
        <p:nvSpPr>
          <p:cNvPr id="25604" name="TextBox 7"/>
          <p:cNvSpPr txBox="1">
            <a:spLocks noChangeArrowheads="1"/>
          </p:cNvSpPr>
          <p:nvPr/>
        </p:nvSpPr>
        <p:spPr bwMode="auto">
          <a:xfrm>
            <a:off x="0" y="1219200"/>
            <a:ext cx="919514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629.  V------------&lt;         do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im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1, 10000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630.  V                        if(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blockid.eq.imon_in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(4,im) .and.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631.  V                   &amp;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ibegin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sx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  .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le.imon_in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(1,im) .and.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632.  V                   &amp;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ibegin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(sx+1).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gt.imon_in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(1,im) .and.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633.  V                   &amp;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jbegin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sy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  .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le.imon_in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(2,im) .and.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634.  V                   &amp;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jbegin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(sy+1).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gt.imon_in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(2,im) .and.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635.  V                   &amp;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kbegin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sz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  .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le.imon_in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(3,im) .and.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636.  V                   &amp;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kbegin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(sz+1).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gt.imon_in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(3,im)) then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637.  V                   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num_mon_me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num_mon_me+1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638.  V                   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lmon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im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 .true.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639.  V                   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proc_mon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ioid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]%array(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im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)=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procid_global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640.  V                       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641.  V------------&gt;         end do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ftn-6375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ftn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VECTOR File = main_3d.f, Line = 629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A loop starting at line 629 would benefit from "!dir$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safe_address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".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ftn-6204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ftn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VECTOR File = main_3d.f, Line = 629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  A loop starting at line 629 was vectorized.</a:t>
            </a:r>
            <a:endParaRPr lang="en-US" sz="16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Programming in Co-Array Fortran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1676400"/>
            <a:ext cx="6705600" cy="1981200"/>
          </a:xfrm>
        </p:spPr>
        <p:txBody>
          <a:bodyPr/>
          <a:lstStyle/>
          <a:p>
            <a:pPr eaLnBrk="1" hangingPunct="1"/>
            <a:r>
              <a:rPr lang="en-US" dirty="0" smtClean="0"/>
              <a:t>With </a:t>
            </a:r>
            <a:r>
              <a:rPr lang="en-US" dirty="0" smtClean="0"/>
              <a:t>Help from Bob </a:t>
            </a:r>
            <a:r>
              <a:rPr lang="en-US" dirty="0" err="1" smtClean="0"/>
              <a:t>Numrich</a:t>
            </a:r>
            <a:r>
              <a:rPr lang="en-US" dirty="0" smtClean="0"/>
              <a:t> and</a:t>
            </a:r>
          </a:p>
          <a:p>
            <a:pPr eaLnBrk="1" hangingPunct="1"/>
            <a:r>
              <a:rPr lang="en-US" dirty="0" smtClean="0"/>
              <a:t>Jim Schwarzmeier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DEF3213E-6AB5-427F-B42D-9E78F5482627}" type="slidenum">
              <a:rPr lang="en-US" smtClean="0"/>
              <a:pPr/>
              <a:t>20</a:t>
            </a:fld>
            <a:r>
              <a:rPr lang="en-US" smtClean="0"/>
              <a:t> 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Special features of Baker relating to CAF/UPC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 X1, X1E, and ‘BlackWidow’, the custom processor directly emits addresses for any memory location in the machine. Scalar or vector loads/stores can be done to any global address in the system</a:t>
            </a:r>
          </a:p>
          <a:p>
            <a:pPr eaLnBrk="1" hangingPunct="1"/>
            <a:r>
              <a:rPr lang="en-US" smtClean="0"/>
              <a:t>On Baker the Gemini NIC used to ‘extend’ address space of Opteron references to access memory on remote nodes</a:t>
            </a:r>
          </a:p>
          <a:p>
            <a:pPr lvl="1" eaLnBrk="1" hangingPunct="1"/>
            <a:r>
              <a:rPr lang="en-US" smtClean="0"/>
              <a:t>Fortran or C compilers recognize CAF references, x(i)[dest_pe], or UPC ‘shared’ references, x[i][threads], and generates appropriate ncHT messages to Gemini to load from or store to remote memory</a:t>
            </a:r>
          </a:p>
          <a:p>
            <a:pPr lvl="1" eaLnBrk="1" hangingPunct="1"/>
            <a:r>
              <a:rPr lang="en-US" smtClean="0"/>
              <a:t>Users can stride on local offsets or across processor space with any stride, including Gather/Scatter</a:t>
            </a:r>
          </a:p>
          <a:p>
            <a:pPr lvl="1" eaLnBrk="1" hangingPunct="1"/>
            <a:r>
              <a:rPr lang="en-US" smtClean="0"/>
              <a:t>Compiler should generate vector requests as appropriate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Thing to watch out for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Typically one must use CAF on symmetric arrays – the virtual address is the same on all processors</a:t>
            </a:r>
          </a:p>
          <a:p>
            <a:pPr lvl="1" eaLnBrk="1" hangingPunct="1"/>
            <a:r>
              <a:rPr lang="en-US" smtClean="0"/>
              <a:t>This is typically done by allocating an array as a Co-array</a:t>
            </a:r>
          </a:p>
          <a:p>
            <a:pPr lvl="2" eaLnBrk="1" hangingPunct="1"/>
            <a:r>
              <a:rPr lang="en-US" smtClean="0"/>
              <a:t>Static arrays can be used</a:t>
            </a:r>
          </a:p>
          <a:p>
            <a:pPr lvl="2" eaLnBrk="1" hangingPunct="1"/>
            <a:r>
              <a:rPr lang="en-US" smtClean="0"/>
              <a:t>Allocatable arrays can be used*</a:t>
            </a:r>
          </a:p>
          <a:p>
            <a:pPr lvl="2" eaLnBrk="1" hangingPunct="1"/>
            <a:r>
              <a:rPr lang="en-US" smtClean="0"/>
              <a:t>Automatic arrays can be used*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85800" y="4267200"/>
            <a:ext cx="8016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dirty="0">
                <a:solidFill>
                  <a:schemeClr val="bg1"/>
                </a:solidFill>
              </a:rPr>
              <a:t>These can be costly – it takes time to allocate a symmetric array across all processors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Tricks of the CAF Coder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Since CAF pointer variables are not allowed one can use a derived type that contains a pointer.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736725" y="3546475"/>
            <a:ext cx="507061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TYPE RB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   real*8, dimension(:,</a:t>
            </a:r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:), pointer :: </a:t>
            </a:r>
            <a:r>
              <a:rPr lang="en-US" dirty="0" err="1">
                <a:solidFill>
                  <a:schemeClr val="bg1"/>
                </a:solidFill>
                <a:sym typeface="Wingdings" pitchFamily="2" charset="2"/>
              </a:rPr>
              <a:t>p_precv_buf</a:t>
            </a:r>
            <a:endParaRPr lang="en-US" dirty="0">
              <a:solidFill>
                <a:schemeClr val="bg1"/>
              </a:solidFill>
              <a:sym typeface="Wingdings" pitchFamily="2" charset="2"/>
            </a:endParaRPr>
          </a:p>
          <a:p>
            <a:pPr algn="l"/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END TYPE RB</a:t>
            </a:r>
          </a:p>
          <a:p>
            <a:pPr algn="l"/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TYPE (RB) </a:t>
            </a:r>
            <a:r>
              <a:rPr lang="en-US" dirty="0" err="1">
                <a:solidFill>
                  <a:schemeClr val="bg1"/>
                </a:solidFill>
                <a:sym typeface="Wingdings" pitchFamily="2" charset="2"/>
              </a:rPr>
              <a:t>precv_buf</a:t>
            </a:r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[0:*]</a:t>
            </a:r>
          </a:p>
          <a:p>
            <a:pPr algn="l"/>
            <a:endParaRPr lang="en-US" dirty="0">
              <a:solidFill>
                <a:schemeClr val="bg1"/>
              </a:solidFill>
              <a:sym typeface="Wingdings" pitchFamily="2" charset="2"/>
            </a:endParaRPr>
          </a:p>
          <a:p>
            <a:pPr algn="l"/>
            <a:r>
              <a:rPr lang="en-US" dirty="0" err="1">
                <a:solidFill>
                  <a:schemeClr val="bg1"/>
                </a:solidFill>
                <a:sym typeface="Wingdings" pitchFamily="2" charset="2"/>
              </a:rPr>
              <a:t>Precv_buf%p_precv_buf</a:t>
            </a:r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 =&gt; </a:t>
            </a:r>
            <a:r>
              <a:rPr lang="en-US" dirty="0" err="1">
                <a:solidFill>
                  <a:schemeClr val="bg1"/>
                </a:solidFill>
                <a:sym typeface="Wingdings" pitchFamily="2" charset="2"/>
              </a:rPr>
              <a:t>recv_buf</a:t>
            </a:r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(1:nx,1:ny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Derived Types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This is particularily useful when modifying a message passing library and you do not know the sizes of the arrays. You would have to allocate the co-array each time, perform an extra copy into the co-array</a:t>
            </a:r>
          </a:p>
          <a:p>
            <a:pPr eaLnBrk="1" hangingPunct="1"/>
            <a:r>
              <a:rPr lang="en-US" sz="2800" smtClean="0"/>
              <a:t>By using derived types you perform the minimum amount of data transfer, thus completely reducing the overhead of performing the transfer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dervived types in a MPI Library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4D54495F-EC0B-4C37-B0DC-DDB7EB611020}" type="slidenum">
              <a:rPr lang="en-US" smtClean="0"/>
              <a:pPr/>
              <a:t>24</a:t>
            </a:fld>
            <a:r>
              <a:rPr lang="en-US" smtClean="0"/>
              <a:t> </a:t>
            </a:r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228600" y="1066800"/>
            <a:ext cx="7064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!****************************************************************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subroutine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mpigatherv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sendbuf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sendcnt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sendtype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recvbuf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recvcnts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&amp;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displs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recvtype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root,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comm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!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! Collects different messages from each thread on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masterproc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!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use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shr_kind_mod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only: r8 =&gt; shr_kind_r8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use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mpishorthand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implicit none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real (r8), intent(in) 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sendbuf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(*)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real (r8), intent(out)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recvbuf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(*)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integer, intent(in)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displs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(*)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integer, intent(in)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sendcnt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integer, intent(in)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sendtype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integer, intent(in)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recvcnts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(*)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integer, intent(in)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recvtype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integer, intent(in) :: root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integer, intent(in)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comm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ier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! MPI error code</a:t>
            </a:r>
          </a:p>
          <a:p>
            <a:pPr algn="l"/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AF644EE7-F628-46F0-87E7-D9452DCE1010}" type="slidenum">
              <a:rPr lang="en-US" smtClean="0"/>
              <a:pPr/>
              <a:t>25</a:t>
            </a:fld>
            <a:r>
              <a:rPr lang="en-US" smtClean="0"/>
              <a:t> 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228600" y="1066800"/>
            <a:ext cx="760412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#if ( defined CAF )</a:t>
            </a:r>
          </a:p>
          <a:p>
            <a:pPr algn="l"/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j, start, end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mytid,nproc,info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target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sendbuf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algn="l"/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TYPE R4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real(r8),dimension(:), POINTER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p_ptmp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END TYPE R4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TYPE(R4) ::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ptmp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[*]   </a:t>
            </a:r>
          </a:p>
          <a:p>
            <a:pPr algn="l"/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call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mpi_comm_rank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MPI_COMM_WORLD,mytid,info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this_image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ptmp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]%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p_ptmp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=&gt;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sendbuf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(1:sendcnt)	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mpi_barrier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MPI_COMM_WORLD,info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mytid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.eq. root ) then	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do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1,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num_images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()	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start =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displs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)+1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end =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start+recvcnts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)-1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recvbuf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start:end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ptmp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]%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p_ptmp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(1:recvcnts(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end do		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end if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mpi_barrier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MPI_COMM_WORLD,info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DF1FB278-E80A-46E0-B0A9-0538A73ABAA0}" type="slidenum">
              <a:rPr lang="en-US" smtClean="0"/>
              <a:pPr/>
              <a:t>26</a:t>
            </a:fld>
            <a:r>
              <a:rPr lang="en-US" smtClean="0"/>
              <a:t> 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228600" y="1066800"/>
            <a:ext cx="827405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#else 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call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t_startf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('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')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call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sendbuf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sendcnt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sendtype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recvbuf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recvcnts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displs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recvtype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&amp;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root,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comm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ier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ier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/=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mpi_success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then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write(6,*)'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failed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ier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=',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ier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call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endrun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end if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call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t_stopf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('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')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</a:t>
            </a:r>
          </a:p>
          <a:p>
            <a:pPr algn="l"/>
            <a:r>
              <a:rPr lang="en-US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end subroutine </a:t>
            </a:r>
            <a:r>
              <a:rPr lang="en-US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mpigatherv</a:t>
            </a:r>
            <a:endParaRPr lang="en-US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Pointers in Derived Types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33400" y="1371600"/>
            <a:ext cx="8077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660033"/>
                </a:solidFill>
                <a:latin typeface="Courier New" pitchFamily="49" charset="0"/>
              </a:rPr>
              <a:t>   </a:t>
            </a: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TYPE P4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integer len1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real(REAL8),dimension(:), POINTER :: p_send_low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END TYPE P4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TYPE R4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integer len2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real(REAL8),dimension(:), POINTER :: p_send_scratch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END TYPE R4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TYPE S4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integer len3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integer, dimension(:),POINTER :: p_rsend_index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END TYPE S4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TYPE(P4) :: send_low[*]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TYPE(R4) :: send_scratch[*]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TYPE(S4) :: rsend_index[*]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!       set Co- array pointer to location of output array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send_scratch%p_send_scratch =&gt; input(1:length)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rsend_index%p_rsend_index =&gt; send_index(1:length)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send_low%p_send_low =&gt; send_lo(0:maxpe)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133600" y="6096000"/>
            <a:ext cx="3544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Must Barrier before using pointer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And then use them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828800" y="2133600"/>
            <a:ext cx="594360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do n=1,recv_num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pe = recv_pe(n)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tc = ilenght(recv_length(pe),pe)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ll = send_low[pe+1]%p_send_low(mype)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do l=1,tc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!dir$ concurrent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 do lll=ilength(l,pe),ilenght(l,pe)-1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   rindex =  rsend_index[pe+1]%p_rsend_index(ll)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   output(recv_index(lll))=output(recv_index(lll)) +   &amp;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             send_scratch[pe+1]%p_send_scratch(rindex)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   ll = ll + 1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 enddo ! lll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  enddo ! l</a:t>
            </a:r>
          </a:p>
          <a:p>
            <a:pPr algn="l">
              <a:spcBef>
                <a:spcPct val="50000"/>
              </a:spcBef>
            </a:pPr>
            <a:r>
              <a:rPr lang="en-US" sz="1000" b="1">
                <a:solidFill>
                  <a:srgbClr val="660033"/>
                </a:solidFill>
                <a:latin typeface="Courier New" pitchFamily="49" charset="0"/>
              </a:rPr>
              <a:t>          enddo ! 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Don’t do buffering of message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 of the tremendous advantages of Co-arrays is that one does not have to do buffering to build message blocks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762000" y="3810000"/>
            <a:ext cx="27965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Typical MPI code</a:t>
            </a:r>
          </a:p>
          <a:p>
            <a:r>
              <a:rPr lang="en-US" dirty="0">
                <a:solidFill>
                  <a:schemeClr val="bg1"/>
                </a:solidFill>
              </a:rPr>
              <a:t>	pack buffer</a:t>
            </a:r>
          </a:p>
          <a:p>
            <a:r>
              <a:rPr lang="en-US" dirty="0">
                <a:solidFill>
                  <a:schemeClr val="bg1"/>
                </a:solidFill>
              </a:rPr>
              <a:t>	Send/</a:t>
            </a:r>
            <a:r>
              <a:rPr lang="en-US" dirty="0" err="1">
                <a:solidFill>
                  <a:schemeClr val="bg1"/>
                </a:solidFill>
              </a:rPr>
              <a:t>recv</a:t>
            </a:r>
            <a:r>
              <a:rPr lang="en-US" dirty="0">
                <a:solidFill>
                  <a:schemeClr val="bg1"/>
                </a:solidFill>
              </a:rPr>
              <a:t> buffer</a:t>
            </a:r>
          </a:p>
          <a:p>
            <a:r>
              <a:rPr lang="en-US" dirty="0">
                <a:solidFill>
                  <a:schemeClr val="bg1"/>
                </a:solidFill>
              </a:rPr>
              <a:t>	unpack buffer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343400" y="3810000"/>
            <a:ext cx="31726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Good CAF code</a:t>
            </a:r>
          </a:p>
          <a:p>
            <a:r>
              <a:rPr lang="en-US" dirty="0">
                <a:solidFill>
                  <a:schemeClr val="bg1"/>
                </a:solidFill>
              </a:rPr>
              <a:t>	put data directly into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remote processor’s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memory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Co-Array Fortran</a:t>
            </a:r>
          </a:p>
          <a:p>
            <a:pPr eaLnBrk="1" hangingPunct="1"/>
            <a:r>
              <a:rPr lang="en-US" smtClean="0"/>
              <a:t>Why you need assistance from the compiler</a:t>
            </a:r>
          </a:p>
          <a:p>
            <a:pPr eaLnBrk="1" hangingPunct="1"/>
            <a:r>
              <a:rPr lang="en-US" smtClean="0"/>
              <a:t>Co-arrays and the Interconnect</a:t>
            </a:r>
          </a:p>
          <a:p>
            <a:pPr eaLnBrk="1" hangingPunct="1"/>
            <a:r>
              <a:rPr lang="en-US" smtClean="0"/>
              <a:t>Why Co-Arrays are better than MPI</a:t>
            </a:r>
          </a:p>
          <a:p>
            <a:pPr eaLnBrk="1" hangingPunct="1"/>
            <a:r>
              <a:rPr lang="en-US" smtClean="0"/>
              <a:t>Things to watch out for</a:t>
            </a:r>
          </a:p>
          <a:p>
            <a:pPr eaLnBrk="1" hangingPunct="1"/>
            <a:r>
              <a:rPr lang="en-US" smtClean="0"/>
              <a:t>Tricks of the CAF coder</a:t>
            </a:r>
          </a:p>
          <a:p>
            <a:pPr eaLnBrk="1" hangingPunct="1"/>
            <a:r>
              <a:rPr lang="en-US" smtClean="0"/>
              <a:t>Results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write a Global_sum using Co-arrays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1775" indent="-231775" eaLnBrk="1" hangingPunct="1"/>
            <a:r>
              <a:rPr lang="en-US" sz="2800" smtClean="0"/>
              <a:t>All processors come into the routine.</a:t>
            </a:r>
          </a:p>
          <a:p>
            <a:pPr marL="630238" lvl="1" indent="-173038" eaLnBrk="1" hangingPunct="1"/>
            <a:r>
              <a:rPr lang="en-US" sz="2400" smtClean="0"/>
              <a:t>Everyone does local sum and/or stores local scalar into Co-array scalar</a:t>
            </a:r>
          </a:p>
          <a:p>
            <a:pPr marL="630238" lvl="1" indent="-173038" eaLnBrk="1" hangingPunct="1"/>
            <a:r>
              <a:rPr lang="en-US" sz="2400" smtClean="0"/>
              <a:t>Tells master (Processor 1 (or 0)) that it has set value</a:t>
            </a:r>
          </a:p>
          <a:p>
            <a:pPr marL="630238" lvl="1" indent="-173038" eaLnBrk="1" hangingPunct="1"/>
            <a:r>
              <a:rPr lang="en-US" sz="2400" smtClean="0"/>
              <a:t>Spins on master ready flag</a:t>
            </a:r>
          </a:p>
          <a:p>
            <a:pPr marL="231775" indent="-231775" eaLnBrk="1" hangingPunct="1"/>
            <a:r>
              <a:rPr lang="en-US" sz="2800" smtClean="0"/>
              <a:t>Master reads all scalars, performs sum</a:t>
            </a:r>
          </a:p>
          <a:p>
            <a:pPr marL="630238" lvl="1" indent="-173038" eaLnBrk="1" hangingPunct="1"/>
            <a:r>
              <a:rPr lang="en-US" sz="2400" smtClean="0"/>
              <a:t>Broadcasts scalar to all processors</a:t>
            </a:r>
          </a:p>
          <a:p>
            <a:pPr marL="630238" lvl="1" indent="-173038" eaLnBrk="1" hangingPunct="1"/>
            <a:r>
              <a:rPr lang="en-US" sz="2400" smtClean="0"/>
              <a:t>Broadcasts master_ready flag to all processors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What the Children Do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762000" y="914400"/>
            <a:ext cx="8077200" cy="576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!     sum local contributions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reduce_real_local = c0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do j=jphys_b,jphys_e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do i=iphys_b,iphys_e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  reduce_real_local = reduce_real_local + X(i,j)*MASK(i,j)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end do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end do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!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!     send local sum to master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reduce_real_global(1,me)[1] = reduce_real_local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call sync_memory()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child_ready(1,me)[1] = .true.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If(me.eq.1)then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	This is the Master code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else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do while (.not. master_ready(1,me))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enddo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master_ready(1,me) = .false.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endif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global_sum_caf = reduce_real_global(`,me)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end function global_sum_caf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772400" cy="1143000"/>
          </a:xfrm>
        </p:spPr>
        <p:txBody>
          <a:bodyPr anchor="b" anchorCtr="1"/>
          <a:lstStyle/>
          <a:p>
            <a:pPr eaLnBrk="1" hangingPunct="1"/>
            <a:r>
              <a:rPr lang="en-US" smtClean="0"/>
              <a:t>What the Master does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371600" y="1600200"/>
            <a:ext cx="64008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if(me.eq.1)then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! wait until all local results have arrived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children_ready = .false.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do while (.not. children_ready)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  children_ready = .true.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  do i = 2,NPROC_X*NPROC_Y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    children_ready = children_ready .and. child_ready(1,i)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  enddo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enddo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do i = 2,NPROC_X*NPROC_Y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  child_ready(1,i) = .false.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enddo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! global sum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global_sum = reduce_real_global(1)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do i = 2,NPROC_X*NPROC_Y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  global_sum = global_sum + reduce_real_global(1,i)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enddo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7772400" cy="1143000"/>
          </a:xfrm>
        </p:spPr>
        <p:txBody>
          <a:bodyPr anchor="b" anchorCtr="1"/>
          <a:lstStyle/>
          <a:p>
            <a:pPr eaLnBrk="1" hangingPunct="1"/>
            <a:r>
              <a:rPr lang="en-US" smtClean="0"/>
              <a:t>What the Master does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524000" y="1752600"/>
            <a:ext cx="64008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! broadcast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do i = 1,NPROC_X*NPROC_Y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  reduce_real_global(1,i)[i] = global_sum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enddo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call sync_memory()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do i = 2,NPROC_X*NPROC_Y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  master_ready(1,I)[i] = .true.</a:t>
            </a:r>
          </a:p>
          <a:p>
            <a:pPr algn="l">
              <a:spcBef>
                <a:spcPct val="50000"/>
              </a:spcBef>
            </a:pPr>
            <a:r>
              <a:rPr lang="en-US" sz="1200" b="1">
                <a:solidFill>
                  <a:srgbClr val="660033"/>
                </a:solidFill>
                <a:latin typeface="Courier New" pitchFamily="49" charset="0"/>
              </a:rPr>
              <a:t>        enddo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508125" y="4308475"/>
            <a:ext cx="6186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Make sure that child_ready and master_ready are</a:t>
            </a:r>
          </a:p>
          <a:p>
            <a:r>
              <a:rPr lang="en-US"/>
              <a:t>Typed volatile.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4FE7A3-0541-433A-89BB-4FB7B692F237}" type="slidenum">
              <a:rPr lang="en-US" smtClean="0"/>
              <a:pPr/>
              <a:t>34</a:t>
            </a:fld>
            <a:r>
              <a:rPr lang="en-US" smtClean="0"/>
              <a:t> </a:t>
            </a: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381000"/>
            <a:ext cx="8705850" cy="514350"/>
          </a:xfrm>
        </p:spPr>
        <p:txBody>
          <a:bodyPr/>
          <a:lstStyle/>
          <a:p>
            <a:pPr eaLnBrk="1" hangingPunct="1"/>
            <a:r>
              <a:rPr lang="en-US" sz="2800" smtClean="0"/>
              <a:t>Taking full advantage of CAF/UPC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066800"/>
            <a:ext cx="8542338" cy="5638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CAF/UPC can be used to do lightweight ‘message passing’</a:t>
            </a:r>
          </a:p>
          <a:p>
            <a:pPr lvl="1" eaLnBrk="1" hangingPunct="1"/>
            <a:r>
              <a:rPr lang="en-US" sz="1600" dirty="0" smtClean="0"/>
              <a:t>CAF/UPC do ‘zero-sided’ messaging by directly copying data from (local) source arrays to (remote) destination arrays, without intervening buffer copying</a:t>
            </a:r>
          </a:p>
          <a:p>
            <a:pPr lvl="1" eaLnBrk="1" hangingPunct="1"/>
            <a:r>
              <a:rPr lang="en-US" sz="1600" dirty="0" smtClean="0"/>
              <a:t>references generated by compiler </a:t>
            </a:r>
            <a:r>
              <a:rPr lang="en-US" sz="1600" dirty="0" smtClean="0">
                <a:sym typeface="Wingdings" pitchFamily="2" charset="2"/>
              </a:rPr>
              <a:t> no library call overhead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however, this still the basic ‘compute’/’communicate’ approach, so does not overlap communication with computation</a:t>
            </a:r>
          </a:p>
          <a:p>
            <a:pPr eaLnBrk="1" hangingPunct="1"/>
            <a:r>
              <a:rPr lang="en-US" sz="1800" dirty="0" smtClean="0"/>
              <a:t>Here we propose that </a:t>
            </a:r>
            <a:r>
              <a:rPr lang="en-US" sz="1800" i="1" dirty="0" smtClean="0"/>
              <a:t>last step</a:t>
            </a:r>
            <a:r>
              <a:rPr lang="en-US" sz="1800" dirty="0" smtClean="0"/>
              <a:t> in ‘compute’ phase include direct store of latest array values to remote memory of consumer processor</a:t>
            </a:r>
          </a:p>
          <a:p>
            <a:pPr lvl="1" eaLnBrk="1" hangingPunct="1"/>
            <a:r>
              <a:rPr lang="en-US" sz="1600" dirty="0" smtClean="0"/>
              <a:t>that is, just after final array values stored to </a:t>
            </a:r>
            <a:r>
              <a:rPr lang="en-US" sz="1600" i="1" dirty="0" smtClean="0"/>
              <a:t>local</a:t>
            </a:r>
            <a:r>
              <a:rPr lang="en-US" sz="1600" dirty="0" smtClean="0"/>
              <a:t> memory, </a:t>
            </a:r>
            <a:r>
              <a:rPr lang="en-US" sz="1600" i="1" dirty="0" smtClean="0"/>
              <a:t>while values still in processor registers</a:t>
            </a:r>
            <a:r>
              <a:rPr lang="en-US" sz="1600" dirty="0" smtClean="0"/>
              <a:t>, also store them directly to memory locations needed by remote consumer processor for next iteration or time step </a:t>
            </a:r>
          </a:p>
          <a:p>
            <a:pPr lvl="1" eaLnBrk="1" hangingPunct="1"/>
            <a:r>
              <a:rPr lang="en-US" sz="1600" dirty="0" smtClean="0"/>
              <a:t>saves re-loading array values later ala conventional CAF. Also ‘meters out’ remote PUTs on the network while other values of arrays are computed </a:t>
            </a:r>
            <a:r>
              <a:rPr lang="en-US" sz="1600" dirty="0" smtClean="0">
                <a:sym typeface="Wingdings" pitchFamily="2" charset="2"/>
              </a:rPr>
              <a:t> reduces network computation (*)</a:t>
            </a:r>
            <a:endParaRPr lang="en-US" sz="1600" dirty="0" smtClean="0"/>
          </a:p>
          <a:p>
            <a:pPr eaLnBrk="1" hangingPunct="1"/>
            <a:r>
              <a:rPr lang="en-US" sz="1800" dirty="0" smtClean="0"/>
              <a:t>Why is this important? Because </a:t>
            </a:r>
            <a:r>
              <a:rPr lang="en-US" sz="1800" i="1" dirty="0" smtClean="0"/>
              <a:t>strong scaling</a:t>
            </a:r>
            <a:r>
              <a:rPr lang="en-US" sz="1800" dirty="0" smtClean="0"/>
              <a:t> forces small grids per MPI process </a:t>
            </a:r>
            <a:r>
              <a:rPr lang="en-US" sz="1800" dirty="0" smtClean="0">
                <a:sym typeface="Wingdings" pitchFamily="2" charset="2"/>
              </a:rPr>
              <a:t></a:t>
            </a:r>
            <a:r>
              <a:rPr lang="en-US" sz="1800" dirty="0" smtClean="0"/>
              <a:t> short messages and more benefit from </a:t>
            </a:r>
            <a:r>
              <a:rPr lang="en-US" sz="1800" i="1" dirty="0" smtClean="0"/>
              <a:t>fine-grain</a:t>
            </a:r>
            <a:r>
              <a:rPr lang="en-US" sz="1800" dirty="0" smtClean="0"/>
              <a:t> overlapping of communication and computation </a:t>
            </a:r>
            <a:r>
              <a:rPr lang="en-US" sz="1800" dirty="0" smtClean="0">
                <a:sym typeface="Wingdings" pitchFamily="2" charset="2"/>
              </a:rPr>
              <a:t> for fixed global problem, we can strongly scale runs on Baker to </a:t>
            </a:r>
            <a:r>
              <a:rPr lang="en-US" sz="1800" i="1" dirty="0" smtClean="0">
                <a:sym typeface="Wingdings" pitchFamily="2" charset="2"/>
              </a:rPr>
              <a:t>reduce runtime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dirty="0" smtClean="0"/>
              <a:t>(*) ala Norm Troullier, Cray Inc.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103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B9D83-650B-47F9-A96D-FCBD4A1B7946}" type="slidenum">
              <a:rPr lang="en-US" smtClean="0"/>
              <a:pPr/>
              <a:t>35</a:t>
            </a:fld>
            <a:r>
              <a:rPr lang="en-US" smtClean="0"/>
              <a:t> </a:t>
            </a:r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" y="466725"/>
            <a:ext cx="8397875" cy="514350"/>
          </a:xfrm>
        </p:spPr>
        <p:txBody>
          <a:bodyPr/>
          <a:lstStyle/>
          <a:p>
            <a:pPr eaLnBrk="1" hangingPunct="1"/>
            <a:r>
              <a:rPr lang="en-US" sz="2800" smtClean="0"/>
              <a:t>Optimizing short-message communication with CAF/UPC</a:t>
            </a:r>
          </a:p>
        </p:txBody>
      </p:sp>
      <p:sp>
        <p:nvSpPr>
          <p:cNvPr id="10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6863" y="1447800"/>
            <a:ext cx="8550275" cy="5187950"/>
          </a:xfrm>
        </p:spPr>
        <p:txBody>
          <a:bodyPr/>
          <a:lstStyle/>
          <a:p>
            <a:pPr eaLnBrk="1" hangingPunct="1"/>
            <a:r>
              <a:rPr lang="en-US" sz="2000" smtClean="0"/>
              <a:t>Illustrate with generic nearest neighbor explicit algorithms, such as Jacobi iteration of Laplace’s equation on unit square</a:t>
            </a:r>
          </a:p>
          <a:p>
            <a:pPr eaLnBrk="1" hangingPunct="1"/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Simple explicit differencing leads to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where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Iterate until global MAX                , </a:t>
            </a:r>
          </a:p>
          <a:p>
            <a:pPr eaLnBrk="1" hangingPunct="1"/>
            <a:r>
              <a:rPr lang="en-US" sz="2000" smtClean="0"/>
              <a:t>To maintain numerical stability choose 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990600" y="2286000"/>
          <a:ext cx="7086600" cy="762000"/>
        </p:xfrm>
        <a:graphic>
          <a:graphicData uri="http://schemas.openxmlformats.org/presentationml/2006/ole">
            <p:oleObj spid="_x0000_s1026" name="Equation" r:id="rId4" imgW="6045120" imgH="711000" progId="Equation.3">
              <p:embed/>
            </p:oleObj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5105400" y="5791200"/>
          <a:ext cx="762000" cy="279400"/>
        </p:xfrm>
        <a:graphic>
          <a:graphicData uri="http://schemas.openxmlformats.org/presentationml/2006/ole">
            <p:oleObj spid="_x0000_s1027" name="Equation" r:id="rId5" imgW="761760" imgH="241200" progId="Equation.3">
              <p:embed/>
            </p:oleObj>
          </a:graphicData>
        </a:graphic>
      </p:graphicFrame>
      <p:graphicFrame>
        <p:nvGraphicFramePr>
          <p:cNvPr id="1028" name="Object 14"/>
          <p:cNvGraphicFramePr>
            <a:graphicFrameLocks noChangeAspect="1"/>
          </p:cNvGraphicFramePr>
          <p:nvPr/>
        </p:nvGraphicFramePr>
        <p:xfrm>
          <a:off x="2819400" y="3657600"/>
          <a:ext cx="2438400" cy="723900"/>
        </p:xfrm>
        <a:graphic>
          <a:graphicData uri="http://schemas.openxmlformats.org/presentationml/2006/ole">
            <p:oleObj spid="_x0000_s1028" name="Equation" r:id="rId6" imgW="1777680" imgH="609480" progId="Equation.3">
              <p:embed/>
            </p:oleObj>
          </a:graphicData>
        </a:graphic>
      </p:graphicFrame>
      <p:graphicFrame>
        <p:nvGraphicFramePr>
          <p:cNvPr id="1029" name="Object 15"/>
          <p:cNvGraphicFramePr>
            <a:graphicFrameLocks noChangeAspect="1"/>
          </p:cNvGraphicFramePr>
          <p:nvPr/>
        </p:nvGraphicFramePr>
        <p:xfrm>
          <a:off x="381000" y="4572000"/>
          <a:ext cx="6096000" cy="533400"/>
        </p:xfrm>
        <a:graphic>
          <a:graphicData uri="http://schemas.openxmlformats.org/presentationml/2006/ole">
            <p:oleObj spid="_x0000_s1029" name="Equation" r:id="rId7" imgW="4101840" imgH="393480" progId="Equation.3">
              <p:embed/>
            </p:oleObj>
          </a:graphicData>
        </a:graphic>
      </p:graphicFrame>
      <p:sp>
        <p:nvSpPr>
          <p:cNvPr id="1037" name="Oval 19"/>
          <p:cNvSpPr>
            <a:spLocks noChangeArrowheads="1"/>
          </p:cNvSpPr>
          <p:nvPr/>
        </p:nvSpPr>
        <p:spPr bwMode="auto">
          <a:xfrm>
            <a:off x="74676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8" name="Oval 20"/>
          <p:cNvSpPr>
            <a:spLocks noChangeArrowheads="1"/>
          </p:cNvSpPr>
          <p:nvPr/>
        </p:nvSpPr>
        <p:spPr bwMode="auto">
          <a:xfrm>
            <a:off x="7924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9" name="Oval 21"/>
          <p:cNvSpPr>
            <a:spLocks noChangeArrowheads="1"/>
          </p:cNvSpPr>
          <p:nvPr/>
        </p:nvSpPr>
        <p:spPr bwMode="auto">
          <a:xfrm>
            <a:off x="74676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0" name="Oval 22"/>
          <p:cNvSpPr>
            <a:spLocks noChangeArrowheads="1"/>
          </p:cNvSpPr>
          <p:nvPr/>
        </p:nvSpPr>
        <p:spPr bwMode="auto">
          <a:xfrm>
            <a:off x="70104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1" name="Oval 23"/>
          <p:cNvSpPr>
            <a:spLocks noChangeArrowheads="1"/>
          </p:cNvSpPr>
          <p:nvPr/>
        </p:nvSpPr>
        <p:spPr bwMode="auto">
          <a:xfrm>
            <a:off x="74803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30" name="Object 28"/>
          <p:cNvGraphicFramePr>
            <a:graphicFrameLocks noChangeAspect="1"/>
          </p:cNvGraphicFramePr>
          <p:nvPr>
            <p:ph sz="quarter" idx="2"/>
          </p:nvPr>
        </p:nvGraphicFramePr>
        <p:xfrm>
          <a:off x="8229600" y="4800600"/>
          <a:ext cx="355600" cy="393700"/>
        </p:xfrm>
        <a:graphic>
          <a:graphicData uri="http://schemas.openxmlformats.org/presentationml/2006/ole">
            <p:oleObj spid="_x0000_s1030" name="Equation" r:id="rId8" imgW="355320" imgH="393480" progId="Equation.3">
              <p:embed/>
            </p:oleObj>
          </a:graphicData>
        </a:graphic>
      </p:graphicFrame>
      <p:sp>
        <p:nvSpPr>
          <p:cNvPr id="1042" name="Line 30"/>
          <p:cNvSpPr>
            <a:spLocks noChangeShapeType="1"/>
          </p:cNvSpPr>
          <p:nvPr/>
        </p:nvSpPr>
        <p:spPr bwMode="auto">
          <a:xfrm>
            <a:off x="7696200" y="4343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031" name="Object 33"/>
          <p:cNvGraphicFramePr>
            <a:graphicFrameLocks noChangeAspect="1"/>
          </p:cNvGraphicFramePr>
          <p:nvPr/>
        </p:nvGraphicFramePr>
        <p:xfrm>
          <a:off x="3454400" y="5422900"/>
          <a:ext cx="1066800" cy="381000"/>
        </p:xfrm>
        <a:graphic>
          <a:graphicData uri="http://schemas.openxmlformats.org/presentationml/2006/ole">
            <p:oleObj spid="_x0000_s1031" name="Equation" r:id="rId9" imgW="876240" imgH="304560" progId="Equation.3">
              <p:embed/>
            </p:oleObj>
          </a:graphicData>
        </a:graphic>
      </p:graphicFrame>
      <p:graphicFrame>
        <p:nvGraphicFramePr>
          <p:cNvPr id="1032" name="Object 36"/>
          <p:cNvGraphicFramePr>
            <a:graphicFrameLocks noChangeAspect="1"/>
          </p:cNvGraphicFramePr>
          <p:nvPr/>
        </p:nvGraphicFramePr>
        <p:xfrm>
          <a:off x="4660900" y="5372100"/>
          <a:ext cx="990600" cy="381000"/>
        </p:xfrm>
        <a:graphic>
          <a:graphicData uri="http://schemas.openxmlformats.org/presentationml/2006/ole">
            <p:oleObj spid="_x0000_s1032" name="Equation" r:id="rId10" imgW="850680" imgH="30456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Rectangle 397"/>
          <p:cNvSpPr/>
          <p:nvPr/>
        </p:nvSpPr>
        <p:spPr>
          <a:xfrm>
            <a:off x="0" y="914400"/>
            <a:ext cx="91440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206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D8D49A-4CC2-4F33-8EEF-21F047835C4B}" type="slidenum">
              <a:rPr lang="en-US" smtClean="0"/>
              <a:pPr/>
              <a:t>36</a:t>
            </a:fld>
            <a:r>
              <a:rPr lang="en-US" smtClean="0"/>
              <a:t> </a:t>
            </a:r>
          </a:p>
        </p:txBody>
      </p:sp>
      <p:sp>
        <p:nvSpPr>
          <p:cNvPr id="2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Parallelize with domain decomposition, SPMD</a:t>
            </a:r>
          </a:p>
        </p:txBody>
      </p:sp>
      <p:sp>
        <p:nvSpPr>
          <p:cNvPr id="20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725" y="1066800"/>
            <a:ext cx="4968875" cy="5327650"/>
          </a:xfrm>
        </p:spPr>
        <p:txBody>
          <a:bodyPr/>
          <a:lstStyle/>
          <a:p>
            <a:pPr eaLnBrk="1" hangingPunct="1"/>
            <a:r>
              <a:rPr lang="en-US" sz="2000" smtClean="0"/>
              <a:t>Give each processor ‘halo’ cells, here for 4x4 processor grid, PX = PY = 4</a:t>
            </a:r>
          </a:p>
        </p:txBody>
      </p:sp>
      <p:grpSp>
        <p:nvGrpSpPr>
          <p:cNvPr id="2" name="Group 776"/>
          <p:cNvGrpSpPr>
            <a:grpSpLocks/>
          </p:cNvGrpSpPr>
          <p:nvPr/>
        </p:nvGrpSpPr>
        <p:grpSpPr bwMode="auto">
          <a:xfrm>
            <a:off x="304800" y="1828800"/>
            <a:ext cx="4876800" cy="4648200"/>
            <a:chOff x="192" y="1056"/>
            <a:chExt cx="3168" cy="3072"/>
          </a:xfrm>
        </p:grpSpPr>
        <p:sp>
          <p:nvSpPr>
            <p:cNvPr id="2114" name="Line 646"/>
            <p:cNvSpPr>
              <a:spLocks noChangeShapeType="1"/>
            </p:cNvSpPr>
            <p:nvPr/>
          </p:nvSpPr>
          <p:spPr bwMode="auto">
            <a:xfrm flipH="1">
              <a:off x="2397" y="1064"/>
              <a:ext cx="23" cy="3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15" name="Line 647"/>
            <p:cNvSpPr>
              <a:spLocks noChangeShapeType="1"/>
            </p:cNvSpPr>
            <p:nvPr/>
          </p:nvSpPr>
          <p:spPr bwMode="auto">
            <a:xfrm>
              <a:off x="192" y="1933"/>
              <a:ext cx="31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116" name="Oval 4"/>
            <p:cNvSpPr>
              <a:spLocks noChangeArrowheads="1"/>
            </p:cNvSpPr>
            <p:nvPr/>
          </p:nvSpPr>
          <p:spPr bwMode="auto">
            <a:xfrm>
              <a:off x="326" y="2447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17" name="Oval 5"/>
            <p:cNvSpPr>
              <a:spLocks noChangeArrowheads="1"/>
            </p:cNvSpPr>
            <p:nvPr/>
          </p:nvSpPr>
          <p:spPr bwMode="auto">
            <a:xfrm>
              <a:off x="490" y="2447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18" name="Oval 6"/>
            <p:cNvSpPr>
              <a:spLocks noChangeArrowheads="1"/>
            </p:cNvSpPr>
            <p:nvPr/>
          </p:nvSpPr>
          <p:spPr bwMode="auto">
            <a:xfrm>
              <a:off x="652" y="2447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19" name="Oval 7"/>
            <p:cNvSpPr>
              <a:spLocks noChangeArrowheads="1"/>
            </p:cNvSpPr>
            <p:nvPr/>
          </p:nvSpPr>
          <p:spPr bwMode="auto">
            <a:xfrm>
              <a:off x="816" y="2447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0" name="Oval 8"/>
            <p:cNvSpPr>
              <a:spLocks noChangeArrowheads="1"/>
            </p:cNvSpPr>
            <p:nvPr/>
          </p:nvSpPr>
          <p:spPr bwMode="auto">
            <a:xfrm>
              <a:off x="979" y="2447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1" name="Oval 9"/>
            <p:cNvSpPr>
              <a:spLocks noChangeArrowheads="1"/>
            </p:cNvSpPr>
            <p:nvPr/>
          </p:nvSpPr>
          <p:spPr bwMode="auto">
            <a:xfrm>
              <a:off x="1142" y="2447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2" name="Oval 10"/>
            <p:cNvSpPr>
              <a:spLocks noChangeArrowheads="1"/>
            </p:cNvSpPr>
            <p:nvPr/>
          </p:nvSpPr>
          <p:spPr bwMode="auto">
            <a:xfrm>
              <a:off x="1305" y="2447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3" name="Oval 11"/>
            <p:cNvSpPr>
              <a:spLocks noChangeArrowheads="1"/>
            </p:cNvSpPr>
            <p:nvPr/>
          </p:nvSpPr>
          <p:spPr bwMode="auto">
            <a:xfrm>
              <a:off x="1469" y="2447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4" name="Oval 12"/>
            <p:cNvSpPr>
              <a:spLocks noChangeArrowheads="1"/>
            </p:cNvSpPr>
            <p:nvPr/>
          </p:nvSpPr>
          <p:spPr bwMode="auto">
            <a:xfrm>
              <a:off x="1632" y="2447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5" name="Oval 13"/>
            <p:cNvSpPr>
              <a:spLocks noChangeArrowheads="1"/>
            </p:cNvSpPr>
            <p:nvPr/>
          </p:nvSpPr>
          <p:spPr bwMode="auto">
            <a:xfrm>
              <a:off x="1795" y="2447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6" name="Oval 14"/>
            <p:cNvSpPr>
              <a:spLocks noChangeArrowheads="1"/>
            </p:cNvSpPr>
            <p:nvPr/>
          </p:nvSpPr>
          <p:spPr bwMode="auto">
            <a:xfrm>
              <a:off x="1958" y="2447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7" name="Oval 15"/>
            <p:cNvSpPr>
              <a:spLocks noChangeArrowheads="1"/>
            </p:cNvSpPr>
            <p:nvPr/>
          </p:nvSpPr>
          <p:spPr bwMode="auto">
            <a:xfrm>
              <a:off x="2123" y="2447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8" name="Oval 16"/>
            <p:cNvSpPr>
              <a:spLocks noChangeArrowheads="1"/>
            </p:cNvSpPr>
            <p:nvPr/>
          </p:nvSpPr>
          <p:spPr bwMode="auto">
            <a:xfrm>
              <a:off x="2286" y="2447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9" name="Oval 17"/>
            <p:cNvSpPr>
              <a:spLocks noChangeArrowheads="1"/>
            </p:cNvSpPr>
            <p:nvPr/>
          </p:nvSpPr>
          <p:spPr bwMode="auto">
            <a:xfrm>
              <a:off x="2449" y="2447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0" name="Oval 18"/>
            <p:cNvSpPr>
              <a:spLocks noChangeArrowheads="1"/>
            </p:cNvSpPr>
            <p:nvPr/>
          </p:nvSpPr>
          <p:spPr bwMode="auto">
            <a:xfrm>
              <a:off x="2613" y="2447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1" name="Oval 19"/>
            <p:cNvSpPr>
              <a:spLocks noChangeArrowheads="1"/>
            </p:cNvSpPr>
            <p:nvPr/>
          </p:nvSpPr>
          <p:spPr bwMode="auto">
            <a:xfrm>
              <a:off x="2775" y="2447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2" name="Oval 20"/>
            <p:cNvSpPr>
              <a:spLocks noChangeArrowheads="1"/>
            </p:cNvSpPr>
            <p:nvPr/>
          </p:nvSpPr>
          <p:spPr bwMode="auto">
            <a:xfrm>
              <a:off x="2939" y="2447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3" name="Oval 21"/>
            <p:cNvSpPr>
              <a:spLocks noChangeArrowheads="1"/>
            </p:cNvSpPr>
            <p:nvPr/>
          </p:nvSpPr>
          <p:spPr bwMode="auto">
            <a:xfrm>
              <a:off x="3102" y="2447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4" name="Oval 348"/>
            <p:cNvSpPr>
              <a:spLocks noChangeArrowheads="1"/>
            </p:cNvSpPr>
            <p:nvPr/>
          </p:nvSpPr>
          <p:spPr bwMode="auto">
            <a:xfrm>
              <a:off x="326" y="2600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5" name="Oval 349"/>
            <p:cNvSpPr>
              <a:spLocks noChangeArrowheads="1"/>
            </p:cNvSpPr>
            <p:nvPr/>
          </p:nvSpPr>
          <p:spPr bwMode="auto">
            <a:xfrm>
              <a:off x="490" y="260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6" name="Oval 350"/>
            <p:cNvSpPr>
              <a:spLocks noChangeArrowheads="1"/>
            </p:cNvSpPr>
            <p:nvPr/>
          </p:nvSpPr>
          <p:spPr bwMode="auto">
            <a:xfrm>
              <a:off x="652" y="2600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7" name="Oval 351"/>
            <p:cNvSpPr>
              <a:spLocks noChangeArrowheads="1"/>
            </p:cNvSpPr>
            <p:nvPr/>
          </p:nvSpPr>
          <p:spPr bwMode="auto">
            <a:xfrm>
              <a:off x="816" y="260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8" name="Oval 352"/>
            <p:cNvSpPr>
              <a:spLocks noChangeArrowheads="1"/>
            </p:cNvSpPr>
            <p:nvPr/>
          </p:nvSpPr>
          <p:spPr bwMode="auto">
            <a:xfrm>
              <a:off x="979" y="260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39" name="Oval 353"/>
            <p:cNvSpPr>
              <a:spLocks noChangeArrowheads="1"/>
            </p:cNvSpPr>
            <p:nvPr/>
          </p:nvSpPr>
          <p:spPr bwMode="auto">
            <a:xfrm>
              <a:off x="1142" y="260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0" name="Oval 354"/>
            <p:cNvSpPr>
              <a:spLocks noChangeArrowheads="1"/>
            </p:cNvSpPr>
            <p:nvPr/>
          </p:nvSpPr>
          <p:spPr bwMode="auto">
            <a:xfrm>
              <a:off x="1305" y="260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1" name="Oval 355"/>
            <p:cNvSpPr>
              <a:spLocks noChangeArrowheads="1"/>
            </p:cNvSpPr>
            <p:nvPr/>
          </p:nvSpPr>
          <p:spPr bwMode="auto">
            <a:xfrm>
              <a:off x="1469" y="260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2" name="Oval 356"/>
            <p:cNvSpPr>
              <a:spLocks noChangeArrowheads="1"/>
            </p:cNvSpPr>
            <p:nvPr/>
          </p:nvSpPr>
          <p:spPr bwMode="auto">
            <a:xfrm>
              <a:off x="1632" y="260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3" name="Oval 357"/>
            <p:cNvSpPr>
              <a:spLocks noChangeArrowheads="1"/>
            </p:cNvSpPr>
            <p:nvPr/>
          </p:nvSpPr>
          <p:spPr bwMode="auto">
            <a:xfrm>
              <a:off x="1795" y="2600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4" name="Oval 358"/>
            <p:cNvSpPr>
              <a:spLocks noChangeArrowheads="1"/>
            </p:cNvSpPr>
            <p:nvPr/>
          </p:nvSpPr>
          <p:spPr bwMode="auto">
            <a:xfrm>
              <a:off x="1958" y="260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5" name="Oval 359"/>
            <p:cNvSpPr>
              <a:spLocks noChangeArrowheads="1"/>
            </p:cNvSpPr>
            <p:nvPr/>
          </p:nvSpPr>
          <p:spPr bwMode="auto">
            <a:xfrm>
              <a:off x="2123" y="260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6" name="Oval 360"/>
            <p:cNvSpPr>
              <a:spLocks noChangeArrowheads="1"/>
            </p:cNvSpPr>
            <p:nvPr/>
          </p:nvSpPr>
          <p:spPr bwMode="auto">
            <a:xfrm>
              <a:off x="2286" y="260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7" name="Oval 361"/>
            <p:cNvSpPr>
              <a:spLocks noChangeArrowheads="1"/>
            </p:cNvSpPr>
            <p:nvPr/>
          </p:nvSpPr>
          <p:spPr bwMode="auto">
            <a:xfrm>
              <a:off x="2449" y="260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8" name="Oval 362"/>
            <p:cNvSpPr>
              <a:spLocks noChangeArrowheads="1"/>
            </p:cNvSpPr>
            <p:nvPr/>
          </p:nvSpPr>
          <p:spPr bwMode="auto">
            <a:xfrm>
              <a:off x="2613" y="2600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49" name="Oval 363"/>
            <p:cNvSpPr>
              <a:spLocks noChangeArrowheads="1"/>
            </p:cNvSpPr>
            <p:nvPr/>
          </p:nvSpPr>
          <p:spPr bwMode="auto">
            <a:xfrm>
              <a:off x="2775" y="260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0" name="Oval 364"/>
            <p:cNvSpPr>
              <a:spLocks noChangeArrowheads="1"/>
            </p:cNvSpPr>
            <p:nvPr/>
          </p:nvSpPr>
          <p:spPr bwMode="auto">
            <a:xfrm>
              <a:off x="2939" y="2600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1" name="Oval 365"/>
            <p:cNvSpPr>
              <a:spLocks noChangeArrowheads="1"/>
            </p:cNvSpPr>
            <p:nvPr/>
          </p:nvSpPr>
          <p:spPr bwMode="auto">
            <a:xfrm>
              <a:off x="3102" y="2600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2" name="Oval 369"/>
            <p:cNvSpPr>
              <a:spLocks noChangeArrowheads="1"/>
            </p:cNvSpPr>
            <p:nvPr/>
          </p:nvSpPr>
          <p:spPr bwMode="auto">
            <a:xfrm>
              <a:off x="326" y="2778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3" name="Oval 370"/>
            <p:cNvSpPr>
              <a:spLocks noChangeArrowheads="1"/>
            </p:cNvSpPr>
            <p:nvPr/>
          </p:nvSpPr>
          <p:spPr bwMode="auto">
            <a:xfrm>
              <a:off x="490" y="277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4" name="Oval 371"/>
            <p:cNvSpPr>
              <a:spLocks noChangeArrowheads="1"/>
            </p:cNvSpPr>
            <p:nvPr/>
          </p:nvSpPr>
          <p:spPr bwMode="auto">
            <a:xfrm>
              <a:off x="652" y="2778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5" name="Oval 372"/>
            <p:cNvSpPr>
              <a:spLocks noChangeArrowheads="1"/>
            </p:cNvSpPr>
            <p:nvPr/>
          </p:nvSpPr>
          <p:spPr bwMode="auto">
            <a:xfrm>
              <a:off x="816" y="277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6" name="Oval 373"/>
            <p:cNvSpPr>
              <a:spLocks noChangeArrowheads="1"/>
            </p:cNvSpPr>
            <p:nvPr/>
          </p:nvSpPr>
          <p:spPr bwMode="auto">
            <a:xfrm>
              <a:off x="979" y="277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7" name="Oval 374"/>
            <p:cNvSpPr>
              <a:spLocks noChangeArrowheads="1"/>
            </p:cNvSpPr>
            <p:nvPr/>
          </p:nvSpPr>
          <p:spPr bwMode="auto">
            <a:xfrm>
              <a:off x="1142" y="277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8" name="Oval 375"/>
            <p:cNvSpPr>
              <a:spLocks noChangeArrowheads="1"/>
            </p:cNvSpPr>
            <p:nvPr/>
          </p:nvSpPr>
          <p:spPr bwMode="auto">
            <a:xfrm>
              <a:off x="1305" y="277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9" name="Oval 376"/>
            <p:cNvSpPr>
              <a:spLocks noChangeArrowheads="1"/>
            </p:cNvSpPr>
            <p:nvPr/>
          </p:nvSpPr>
          <p:spPr bwMode="auto">
            <a:xfrm>
              <a:off x="1469" y="277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0" name="Oval 377"/>
            <p:cNvSpPr>
              <a:spLocks noChangeArrowheads="1"/>
            </p:cNvSpPr>
            <p:nvPr/>
          </p:nvSpPr>
          <p:spPr bwMode="auto">
            <a:xfrm>
              <a:off x="1632" y="277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1" name="Oval 378"/>
            <p:cNvSpPr>
              <a:spLocks noChangeArrowheads="1"/>
            </p:cNvSpPr>
            <p:nvPr/>
          </p:nvSpPr>
          <p:spPr bwMode="auto">
            <a:xfrm>
              <a:off x="1795" y="2778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2" name="Oval 379"/>
            <p:cNvSpPr>
              <a:spLocks noChangeArrowheads="1"/>
            </p:cNvSpPr>
            <p:nvPr/>
          </p:nvSpPr>
          <p:spPr bwMode="auto">
            <a:xfrm>
              <a:off x="1958" y="277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3" name="Oval 380"/>
            <p:cNvSpPr>
              <a:spLocks noChangeArrowheads="1"/>
            </p:cNvSpPr>
            <p:nvPr/>
          </p:nvSpPr>
          <p:spPr bwMode="auto">
            <a:xfrm>
              <a:off x="2123" y="277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4" name="Oval 381"/>
            <p:cNvSpPr>
              <a:spLocks noChangeArrowheads="1"/>
            </p:cNvSpPr>
            <p:nvPr/>
          </p:nvSpPr>
          <p:spPr bwMode="auto">
            <a:xfrm>
              <a:off x="2286" y="277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5" name="Oval 382"/>
            <p:cNvSpPr>
              <a:spLocks noChangeArrowheads="1"/>
            </p:cNvSpPr>
            <p:nvPr/>
          </p:nvSpPr>
          <p:spPr bwMode="auto">
            <a:xfrm>
              <a:off x="2449" y="277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6" name="Oval 383"/>
            <p:cNvSpPr>
              <a:spLocks noChangeArrowheads="1"/>
            </p:cNvSpPr>
            <p:nvPr/>
          </p:nvSpPr>
          <p:spPr bwMode="auto">
            <a:xfrm>
              <a:off x="2613" y="2778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7" name="Oval 384"/>
            <p:cNvSpPr>
              <a:spLocks noChangeArrowheads="1"/>
            </p:cNvSpPr>
            <p:nvPr/>
          </p:nvSpPr>
          <p:spPr bwMode="auto">
            <a:xfrm>
              <a:off x="2775" y="277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8" name="Oval 385"/>
            <p:cNvSpPr>
              <a:spLocks noChangeArrowheads="1"/>
            </p:cNvSpPr>
            <p:nvPr/>
          </p:nvSpPr>
          <p:spPr bwMode="auto">
            <a:xfrm>
              <a:off x="2939" y="2778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69" name="Oval 386"/>
            <p:cNvSpPr>
              <a:spLocks noChangeArrowheads="1"/>
            </p:cNvSpPr>
            <p:nvPr/>
          </p:nvSpPr>
          <p:spPr bwMode="auto">
            <a:xfrm>
              <a:off x="3102" y="2778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0" name="Oval 388"/>
            <p:cNvSpPr>
              <a:spLocks noChangeArrowheads="1"/>
            </p:cNvSpPr>
            <p:nvPr/>
          </p:nvSpPr>
          <p:spPr bwMode="auto">
            <a:xfrm>
              <a:off x="326" y="2930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1" name="Oval 389"/>
            <p:cNvSpPr>
              <a:spLocks noChangeArrowheads="1"/>
            </p:cNvSpPr>
            <p:nvPr/>
          </p:nvSpPr>
          <p:spPr bwMode="auto">
            <a:xfrm>
              <a:off x="490" y="293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2" name="Oval 390"/>
            <p:cNvSpPr>
              <a:spLocks noChangeArrowheads="1"/>
            </p:cNvSpPr>
            <p:nvPr/>
          </p:nvSpPr>
          <p:spPr bwMode="auto">
            <a:xfrm>
              <a:off x="652" y="2930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3" name="Oval 391"/>
            <p:cNvSpPr>
              <a:spLocks noChangeArrowheads="1"/>
            </p:cNvSpPr>
            <p:nvPr/>
          </p:nvSpPr>
          <p:spPr bwMode="auto">
            <a:xfrm>
              <a:off x="816" y="293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4" name="Oval 392"/>
            <p:cNvSpPr>
              <a:spLocks noChangeArrowheads="1"/>
            </p:cNvSpPr>
            <p:nvPr/>
          </p:nvSpPr>
          <p:spPr bwMode="auto">
            <a:xfrm>
              <a:off x="979" y="293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5" name="Oval 393"/>
            <p:cNvSpPr>
              <a:spLocks noChangeArrowheads="1"/>
            </p:cNvSpPr>
            <p:nvPr/>
          </p:nvSpPr>
          <p:spPr bwMode="auto">
            <a:xfrm>
              <a:off x="1142" y="293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6" name="Oval 394"/>
            <p:cNvSpPr>
              <a:spLocks noChangeArrowheads="1"/>
            </p:cNvSpPr>
            <p:nvPr/>
          </p:nvSpPr>
          <p:spPr bwMode="auto">
            <a:xfrm>
              <a:off x="1305" y="293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7" name="Oval 395"/>
            <p:cNvSpPr>
              <a:spLocks noChangeArrowheads="1"/>
            </p:cNvSpPr>
            <p:nvPr/>
          </p:nvSpPr>
          <p:spPr bwMode="auto">
            <a:xfrm>
              <a:off x="1469" y="293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8" name="Oval 396"/>
            <p:cNvSpPr>
              <a:spLocks noChangeArrowheads="1"/>
            </p:cNvSpPr>
            <p:nvPr/>
          </p:nvSpPr>
          <p:spPr bwMode="auto">
            <a:xfrm>
              <a:off x="1632" y="293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9" name="Oval 397"/>
            <p:cNvSpPr>
              <a:spLocks noChangeArrowheads="1"/>
            </p:cNvSpPr>
            <p:nvPr/>
          </p:nvSpPr>
          <p:spPr bwMode="auto">
            <a:xfrm>
              <a:off x="1795" y="2930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0" name="Oval 398"/>
            <p:cNvSpPr>
              <a:spLocks noChangeArrowheads="1"/>
            </p:cNvSpPr>
            <p:nvPr/>
          </p:nvSpPr>
          <p:spPr bwMode="auto">
            <a:xfrm>
              <a:off x="1958" y="293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1" name="Oval 399"/>
            <p:cNvSpPr>
              <a:spLocks noChangeArrowheads="1"/>
            </p:cNvSpPr>
            <p:nvPr/>
          </p:nvSpPr>
          <p:spPr bwMode="auto">
            <a:xfrm>
              <a:off x="2123" y="293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2" name="Oval 400"/>
            <p:cNvSpPr>
              <a:spLocks noChangeArrowheads="1"/>
            </p:cNvSpPr>
            <p:nvPr/>
          </p:nvSpPr>
          <p:spPr bwMode="auto">
            <a:xfrm>
              <a:off x="2286" y="293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3" name="Oval 401"/>
            <p:cNvSpPr>
              <a:spLocks noChangeArrowheads="1"/>
            </p:cNvSpPr>
            <p:nvPr/>
          </p:nvSpPr>
          <p:spPr bwMode="auto">
            <a:xfrm>
              <a:off x="2449" y="293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4" name="Oval 402"/>
            <p:cNvSpPr>
              <a:spLocks noChangeArrowheads="1"/>
            </p:cNvSpPr>
            <p:nvPr/>
          </p:nvSpPr>
          <p:spPr bwMode="auto">
            <a:xfrm>
              <a:off x="2613" y="2930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5" name="Oval 403"/>
            <p:cNvSpPr>
              <a:spLocks noChangeArrowheads="1"/>
            </p:cNvSpPr>
            <p:nvPr/>
          </p:nvSpPr>
          <p:spPr bwMode="auto">
            <a:xfrm>
              <a:off x="2775" y="293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6" name="Oval 404"/>
            <p:cNvSpPr>
              <a:spLocks noChangeArrowheads="1"/>
            </p:cNvSpPr>
            <p:nvPr/>
          </p:nvSpPr>
          <p:spPr bwMode="auto">
            <a:xfrm>
              <a:off x="2939" y="2930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7" name="Oval 405"/>
            <p:cNvSpPr>
              <a:spLocks noChangeArrowheads="1"/>
            </p:cNvSpPr>
            <p:nvPr/>
          </p:nvSpPr>
          <p:spPr bwMode="auto">
            <a:xfrm>
              <a:off x="3102" y="2930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8" name="Oval 408"/>
            <p:cNvSpPr>
              <a:spLocks noChangeArrowheads="1"/>
            </p:cNvSpPr>
            <p:nvPr/>
          </p:nvSpPr>
          <p:spPr bwMode="auto">
            <a:xfrm>
              <a:off x="326" y="3107"/>
              <a:ext cx="81" cy="7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89" name="Oval 409"/>
            <p:cNvSpPr>
              <a:spLocks noChangeArrowheads="1"/>
            </p:cNvSpPr>
            <p:nvPr/>
          </p:nvSpPr>
          <p:spPr bwMode="auto">
            <a:xfrm>
              <a:off x="490" y="3107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0" name="Oval 410"/>
            <p:cNvSpPr>
              <a:spLocks noChangeArrowheads="1"/>
            </p:cNvSpPr>
            <p:nvPr/>
          </p:nvSpPr>
          <p:spPr bwMode="auto">
            <a:xfrm>
              <a:off x="652" y="3107"/>
              <a:ext cx="83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1" name="Oval 411"/>
            <p:cNvSpPr>
              <a:spLocks noChangeArrowheads="1"/>
            </p:cNvSpPr>
            <p:nvPr/>
          </p:nvSpPr>
          <p:spPr bwMode="auto">
            <a:xfrm>
              <a:off x="816" y="3107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2" name="Oval 412"/>
            <p:cNvSpPr>
              <a:spLocks noChangeArrowheads="1"/>
            </p:cNvSpPr>
            <p:nvPr/>
          </p:nvSpPr>
          <p:spPr bwMode="auto">
            <a:xfrm>
              <a:off x="979" y="3107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3" name="Oval 413"/>
            <p:cNvSpPr>
              <a:spLocks noChangeArrowheads="1"/>
            </p:cNvSpPr>
            <p:nvPr/>
          </p:nvSpPr>
          <p:spPr bwMode="auto">
            <a:xfrm>
              <a:off x="1142" y="3107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4" name="Oval 414"/>
            <p:cNvSpPr>
              <a:spLocks noChangeArrowheads="1"/>
            </p:cNvSpPr>
            <p:nvPr/>
          </p:nvSpPr>
          <p:spPr bwMode="auto">
            <a:xfrm>
              <a:off x="1305" y="3107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5" name="Oval 415"/>
            <p:cNvSpPr>
              <a:spLocks noChangeArrowheads="1"/>
            </p:cNvSpPr>
            <p:nvPr/>
          </p:nvSpPr>
          <p:spPr bwMode="auto">
            <a:xfrm>
              <a:off x="1469" y="3107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6" name="Oval 416"/>
            <p:cNvSpPr>
              <a:spLocks noChangeArrowheads="1"/>
            </p:cNvSpPr>
            <p:nvPr/>
          </p:nvSpPr>
          <p:spPr bwMode="auto">
            <a:xfrm>
              <a:off x="1632" y="3107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7" name="Oval 417"/>
            <p:cNvSpPr>
              <a:spLocks noChangeArrowheads="1"/>
            </p:cNvSpPr>
            <p:nvPr/>
          </p:nvSpPr>
          <p:spPr bwMode="auto">
            <a:xfrm>
              <a:off x="1795" y="3107"/>
              <a:ext cx="83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8" name="Oval 418"/>
            <p:cNvSpPr>
              <a:spLocks noChangeArrowheads="1"/>
            </p:cNvSpPr>
            <p:nvPr/>
          </p:nvSpPr>
          <p:spPr bwMode="auto">
            <a:xfrm>
              <a:off x="1958" y="3107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99" name="Oval 419"/>
            <p:cNvSpPr>
              <a:spLocks noChangeArrowheads="1"/>
            </p:cNvSpPr>
            <p:nvPr/>
          </p:nvSpPr>
          <p:spPr bwMode="auto">
            <a:xfrm>
              <a:off x="2123" y="3107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0" name="Oval 420"/>
            <p:cNvSpPr>
              <a:spLocks noChangeArrowheads="1"/>
            </p:cNvSpPr>
            <p:nvPr/>
          </p:nvSpPr>
          <p:spPr bwMode="auto">
            <a:xfrm>
              <a:off x="2286" y="3107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1" name="Oval 421"/>
            <p:cNvSpPr>
              <a:spLocks noChangeArrowheads="1"/>
            </p:cNvSpPr>
            <p:nvPr/>
          </p:nvSpPr>
          <p:spPr bwMode="auto">
            <a:xfrm>
              <a:off x="2449" y="3107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2" name="Oval 422"/>
            <p:cNvSpPr>
              <a:spLocks noChangeArrowheads="1"/>
            </p:cNvSpPr>
            <p:nvPr/>
          </p:nvSpPr>
          <p:spPr bwMode="auto">
            <a:xfrm>
              <a:off x="2613" y="3107"/>
              <a:ext cx="80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3" name="Oval 423"/>
            <p:cNvSpPr>
              <a:spLocks noChangeArrowheads="1"/>
            </p:cNvSpPr>
            <p:nvPr/>
          </p:nvSpPr>
          <p:spPr bwMode="auto">
            <a:xfrm>
              <a:off x="2775" y="3107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4" name="Oval 424"/>
            <p:cNvSpPr>
              <a:spLocks noChangeArrowheads="1"/>
            </p:cNvSpPr>
            <p:nvPr/>
          </p:nvSpPr>
          <p:spPr bwMode="auto">
            <a:xfrm>
              <a:off x="2939" y="3107"/>
              <a:ext cx="80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5" name="Oval 425"/>
            <p:cNvSpPr>
              <a:spLocks noChangeArrowheads="1"/>
            </p:cNvSpPr>
            <p:nvPr/>
          </p:nvSpPr>
          <p:spPr bwMode="auto">
            <a:xfrm>
              <a:off x="3102" y="3107"/>
              <a:ext cx="81" cy="7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6" name="Oval 427"/>
            <p:cNvSpPr>
              <a:spLocks noChangeArrowheads="1"/>
            </p:cNvSpPr>
            <p:nvPr/>
          </p:nvSpPr>
          <p:spPr bwMode="auto">
            <a:xfrm>
              <a:off x="326" y="3260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7" name="Oval 428"/>
            <p:cNvSpPr>
              <a:spLocks noChangeArrowheads="1"/>
            </p:cNvSpPr>
            <p:nvPr/>
          </p:nvSpPr>
          <p:spPr bwMode="auto">
            <a:xfrm>
              <a:off x="490" y="326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8" name="Oval 429"/>
            <p:cNvSpPr>
              <a:spLocks noChangeArrowheads="1"/>
            </p:cNvSpPr>
            <p:nvPr/>
          </p:nvSpPr>
          <p:spPr bwMode="auto">
            <a:xfrm>
              <a:off x="652" y="3260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09" name="Oval 430"/>
            <p:cNvSpPr>
              <a:spLocks noChangeArrowheads="1"/>
            </p:cNvSpPr>
            <p:nvPr/>
          </p:nvSpPr>
          <p:spPr bwMode="auto">
            <a:xfrm>
              <a:off x="816" y="326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0" name="Oval 431"/>
            <p:cNvSpPr>
              <a:spLocks noChangeArrowheads="1"/>
            </p:cNvSpPr>
            <p:nvPr/>
          </p:nvSpPr>
          <p:spPr bwMode="auto">
            <a:xfrm>
              <a:off x="979" y="326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1" name="Oval 432"/>
            <p:cNvSpPr>
              <a:spLocks noChangeArrowheads="1"/>
            </p:cNvSpPr>
            <p:nvPr/>
          </p:nvSpPr>
          <p:spPr bwMode="auto">
            <a:xfrm>
              <a:off x="1142" y="326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2" name="Oval 433"/>
            <p:cNvSpPr>
              <a:spLocks noChangeArrowheads="1"/>
            </p:cNvSpPr>
            <p:nvPr/>
          </p:nvSpPr>
          <p:spPr bwMode="auto">
            <a:xfrm>
              <a:off x="1305" y="326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3" name="Oval 434"/>
            <p:cNvSpPr>
              <a:spLocks noChangeArrowheads="1"/>
            </p:cNvSpPr>
            <p:nvPr/>
          </p:nvSpPr>
          <p:spPr bwMode="auto">
            <a:xfrm>
              <a:off x="1469" y="326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4" name="Oval 435"/>
            <p:cNvSpPr>
              <a:spLocks noChangeArrowheads="1"/>
            </p:cNvSpPr>
            <p:nvPr/>
          </p:nvSpPr>
          <p:spPr bwMode="auto">
            <a:xfrm>
              <a:off x="1632" y="326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5" name="Oval 436"/>
            <p:cNvSpPr>
              <a:spLocks noChangeArrowheads="1"/>
            </p:cNvSpPr>
            <p:nvPr/>
          </p:nvSpPr>
          <p:spPr bwMode="auto">
            <a:xfrm>
              <a:off x="1795" y="3260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6" name="Oval 437"/>
            <p:cNvSpPr>
              <a:spLocks noChangeArrowheads="1"/>
            </p:cNvSpPr>
            <p:nvPr/>
          </p:nvSpPr>
          <p:spPr bwMode="auto">
            <a:xfrm>
              <a:off x="1958" y="326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7" name="Oval 438"/>
            <p:cNvSpPr>
              <a:spLocks noChangeArrowheads="1"/>
            </p:cNvSpPr>
            <p:nvPr/>
          </p:nvSpPr>
          <p:spPr bwMode="auto">
            <a:xfrm>
              <a:off x="2123" y="326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8" name="Oval 439"/>
            <p:cNvSpPr>
              <a:spLocks noChangeArrowheads="1"/>
            </p:cNvSpPr>
            <p:nvPr/>
          </p:nvSpPr>
          <p:spPr bwMode="auto">
            <a:xfrm>
              <a:off x="2286" y="326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19" name="Oval 440"/>
            <p:cNvSpPr>
              <a:spLocks noChangeArrowheads="1"/>
            </p:cNvSpPr>
            <p:nvPr/>
          </p:nvSpPr>
          <p:spPr bwMode="auto">
            <a:xfrm>
              <a:off x="2449" y="3260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0" name="Oval 441"/>
            <p:cNvSpPr>
              <a:spLocks noChangeArrowheads="1"/>
            </p:cNvSpPr>
            <p:nvPr/>
          </p:nvSpPr>
          <p:spPr bwMode="auto">
            <a:xfrm>
              <a:off x="2613" y="3260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1" name="Oval 442"/>
            <p:cNvSpPr>
              <a:spLocks noChangeArrowheads="1"/>
            </p:cNvSpPr>
            <p:nvPr/>
          </p:nvSpPr>
          <p:spPr bwMode="auto">
            <a:xfrm>
              <a:off x="2775" y="3260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2" name="Oval 443"/>
            <p:cNvSpPr>
              <a:spLocks noChangeArrowheads="1"/>
            </p:cNvSpPr>
            <p:nvPr/>
          </p:nvSpPr>
          <p:spPr bwMode="auto">
            <a:xfrm>
              <a:off x="2939" y="3260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3" name="Oval 444"/>
            <p:cNvSpPr>
              <a:spLocks noChangeArrowheads="1"/>
            </p:cNvSpPr>
            <p:nvPr/>
          </p:nvSpPr>
          <p:spPr bwMode="auto">
            <a:xfrm>
              <a:off x="3102" y="3260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4" name="Oval 447"/>
            <p:cNvSpPr>
              <a:spLocks noChangeArrowheads="1"/>
            </p:cNvSpPr>
            <p:nvPr/>
          </p:nvSpPr>
          <p:spPr bwMode="auto">
            <a:xfrm>
              <a:off x="326" y="3438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5" name="Oval 448"/>
            <p:cNvSpPr>
              <a:spLocks noChangeArrowheads="1"/>
            </p:cNvSpPr>
            <p:nvPr/>
          </p:nvSpPr>
          <p:spPr bwMode="auto">
            <a:xfrm>
              <a:off x="490" y="343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6" name="Oval 449"/>
            <p:cNvSpPr>
              <a:spLocks noChangeArrowheads="1"/>
            </p:cNvSpPr>
            <p:nvPr/>
          </p:nvSpPr>
          <p:spPr bwMode="auto">
            <a:xfrm>
              <a:off x="635" y="3443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7" name="Oval 450"/>
            <p:cNvSpPr>
              <a:spLocks noChangeArrowheads="1"/>
            </p:cNvSpPr>
            <p:nvPr/>
          </p:nvSpPr>
          <p:spPr bwMode="auto">
            <a:xfrm>
              <a:off x="816" y="343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8" name="Oval 451"/>
            <p:cNvSpPr>
              <a:spLocks noChangeArrowheads="1"/>
            </p:cNvSpPr>
            <p:nvPr/>
          </p:nvSpPr>
          <p:spPr bwMode="auto">
            <a:xfrm>
              <a:off x="979" y="343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29" name="Oval 452"/>
            <p:cNvSpPr>
              <a:spLocks noChangeArrowheads="1"/>
            </p:cNvSpPr>
            <p:nvPr/>
          </p:nvSpPr>
          <p:spPr bwMode="auto">
            <a:xfrm>
              <a:off x="1142" y="343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0" name="Oval 453"/>
            <p:cNvSpPr>
              <a:spLocks noChangeArrowheads="1"/>
            </p:cNvSpPr>
            <p:nvPr/>
          </p:nvSpPr>
          <p:spPr bwMode="auto">
            <a:xfrm>
              <a:off x="1305" y="343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1" name="Oval 454"/>
            <p:cNvSpPr>
              <a:spLocks noChangeArrowheads="1"/>
            </p:cNvSpPr>
            <p:nvPr/>
          </p:nvSpPr>
          <p:spPr bwMode="auto">
            <a:xfrm>
              <a:off x="1469" y="343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2" name="Oval 455"/>
            <p:cNvSpPr>
              <a:spLocks noChangeArrowheads="1"/>
            </p:cNvSpPr>
            <p:nvPr/>
          </p:nvSpPr>
          <p:spPr bwMode="auto">
            <a:xfrm>
              <a:off x="1632" y="343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3" name="Oval 456"/>
            <p:cNvSpPr>
              <a:spLocks noChangeArrowheads="1"/>
            </p:cNvSpPr>
            <p:nvPr/>
          </p:nvSpPr>
          <p:spPr bwMode="auto">
            <a:xfrm>
              <a:off x="1795" y="3438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4" name="Oval 457"/>
            <p:cNvSpPr>
              <a:spLocks noChangeArrowheads="1"/>
            </p:cNvSpPr>
            <p:nvPr/>
          </p:nvSpPr>
          <p:spPr bwMode="auto">
            <a:xfrm>
              <a:off x="1958" y="343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5" name="Oval 458"/>
            <p:cNvSpPr>
              <a:spLocks noChangeArrowheads="1"/>
            </p:cNvSpPr>
            <p:nvPr/>
          </p:nvSpPr>
          <p:spPr bwMode="auto">
            <a:xfrm>
              <a:off x="2123" y="343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6" name="Oval 459"/>
            <p:cNvSpPr>
              <a:spLocks noChangeArrowheads="1"/>
            </p:cNvSpPr>
            <p:nvPr/>
          </p:nvSpPr>
          <p:spPr bwMode="auto">
            <a:xfrm>
              <a:off x="2286" y="343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7" name="Oval 460"/>
            <p:cNvSpPr>
              <a:spLocks noChangeArrowheads="1"/>
            </p:cNvSpPr>
            <p:nvPr/>
          </p:nvSpPr>
          <p:spPr bwMode="auto">
            <a:xfrm>
              <a:off x="2449" y="343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8" name="Oval 461"/>
            <p:cNvSpPr>
              <a:spLocks noChangeArrowheads="1"/>
            </p:cNvSpPr>
            <p:nvPr/>
          </p:nvSpPr>
          <p:spPr bwMode="auto">
            <a:xfrm>
              <a:off x="2613" y="3438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39" name="Oval 462"/>
            <p:cNvSpPr>
              <a:spLocks noChangeArrowheads="1"/>
            </p:cNvSpPr>
            <p:nvPr/>
          </p:nvSpPr>
          <p:spPr bwMode="auto">
            <a:xfrm>
              <a:off x="2775" y="343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0" name="Oval 463"/>
            <p:cNvSpPr>
              <a:spLocks noChangeArrowheads="1"/>
            </p:cNvSpPr>
            <p:nvPr/>
          </p:nvSpPr>
          <p:spPr bwMode="auto">
            <a:xfrm>
              <a:off x="2939" y="3438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1" name="Oval 464"/>
            <p:cNvSpPr>
              <a:spLocks noChangeArrowheads="1"/>
            </p:cNvSpPr>
            <p:nvPr/>
          </p:nvSpPr>
          <p:spPr bwMode="auto">
            <a:xfrm>
              <a:off x="3102" y="3438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687"/>
            <p:cNvGrpSpPr>
              <a:grpSpLocks/>
            </p:cNvGrpSpPr>
            <p:nvPr/>
          </p:nvGrpSpPr>
          <p:grpSpPr bwMode="auto">
            <a:xfrm>
              <a:off x="322" y="3960"/>
              <a:ext cx="2857" cy="77"/>
              <a:chOff x="1653" y="4080"/>
              <a:chExt cx="3072" cy="87"/>
            </a:xfrm>
          </p:grpSpPr>
          <p:sp>
            <p:nvSpPr>
              <p:cNvPr id="2428" name="Oval 466"/>
              <p:cNvSpPr>
                <a:spLocks noChangeArrowheads="1"/>
              </p:cNvSpPr>
              <p:nvPr/>
            </p:nvSpPr>
            <p:spPr bwMode="auto">
              <a:xfrm>
                <a:off x="1653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9" name="Oval 467"/>
              <p:cNvSpPr>
                <a:spLocks noChangeArrowheads="1"/>
              </p:cNvSpPr>
              <p:nvPr/>
            </p:nvSpPr>
            <p:spPr bwMode="auto">
              <a:xfrm>
                <a:off x="1829" y="4080"/>
                <a:ext cx="87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0" name="Oval 468"/>
              <p:cNvSpPr>
                <a:spLocks noChangeArrowheads="1"/>
              </p:cNvSpPr>
              <p:nvPr/>
            </p:nvSpPr>
            <p:spPr bwMode="auto">
              <a:xfrm>
                <a:off x="2004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1" name="Oval 469"/>
              <p:cNvSpPr>
                <a:spLocks noChangeArrowheads="1"/>
              </p:cNvSpPr>
              <p:nvPr/>
            </p:nvSpPr>
            <p:spPr bwMode="auto">
              <a:xfrm>
                <a:off x="2180" y="4080"/>
                <a:ext cx="87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2" name="Oval 470"/>
              <p:cNvSpPr>
                <a:spLocks noChangeArrowheads="1"/>
              </p:cNvSpPr>
              <p:nvPr/>
            </p:nvSpPr>
            <p:spPr bwMode="auto">
              <a:xfrm>
                <a:off x="2355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3" name="Oval 471"/>
              <p:cNvSpPr>
                <a:spLocks noChangeArrowheads="1"/>
              </p:cNvSpPr>
              <p:nvPr/>
            </p:nvSpPr>
            <p:spPr bwMode="auto">
              <a:xfrm>
                <a:off x="2531" y="4080"/>
                <a:ext cx="87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4" name="Oval 472"/>
              <p:cNvSpPr>
                <a:spLocks noChangeArrowheads="1"/>
              </p:cNvSpPr>
              <p:nvPr/>
            </p:nvSpPr>
            <p:spPr bwMode="auto">
              <a:xfrm>
                <a:off x="2706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5" name="Oval 473"/>
              <p:cNvSpPr>
                <a:spLocks noChangeArrowheads="1"/>
              </p:cNvSpPr>
              <p:nvPr/>
            </p:nvSpPr>
            <p:spPr bwMode="auto">
              <a:xfrm>
                <a:off x="2882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6" name="Oval 474"/>
              <p:cNvSpPr>
                <a:spLocks noChangeArrowheads="1"/>
              </p:cNvSpPr>
              <p:nvPr/>
            </p:nvSpPr>
            <p:spPr bwMode="auto">
              <a:xfrm>
                <a:off x="3057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7" name="Oval 475"/>
              <p:cNvSpPr>
                <a:spLocks noChangeArrowheads="1"/>
              </p:cNvSpPr>
              <p:nvPr/>
            </p:nvSpPr>
            <p:spPr bwMode="auto">
              <a:xfrm>
                <a:off x="3233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8" name="Oval 476"/>
              <p:cNvSpPr>
                <a:spLocks noChangeArrowheads="1"/>
              </p:cNvSpPr>
              <p:nvPr/>
            </p:nvSpPr>
            <p:spPr bwMode="auto">
              <a:xfrm>
                <a:off x="3408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39" name="Oval 477"/>
              <p:cNvSpPr>
                <a:spLocks noChangeArrowheads="1"/>
              </p:cNvSpPr>
              <p:nvPr/>
            </p:nvSpPr>
            <p:spPr bwMode="auto">
              <a:xfrm>
                <a:off x="3584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40" name="Oval 478"/>
              <p:cNvSpPr>
                <a:spLocks noChangeArrowheads="1"/>
              </p:cNvSpPr>
              <p:nvPr/>
            </p:nvSpPr>
            <p:spPr bwMode="auto">
              <a:xfrm>
                <a:off x="3760" y="4080"/>
                <a:ext cx="87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41" name="Oval 479"/>
              <p:cNvSpPr>
                <a:spLocks noChangeArrowheads="1"/>
              </p:cNvSpPr>
              <p:nvPr/>
            </p:nvSpPr>
            <p:spPr bwMode="auto">
              <a:xfrm>
                <a:off x="3935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42" name="Oval 480"/>
              <p:cNvSpPr>
                <a:spLocks noChangeArrowheads="1"/>
              </p:cNvSpPr>
              <p:nvPr/>
            </p:nvSpPr>
            <p:spPr bwMode="auto">
              <a:xfrm>
                <a:off x="4111" y="4080"/>
                <a:ext cx="87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43" name="Oval 481"/>
              <p:cNvSpPr>
                <a:spLocks noChangeArrowheads="1"/>
              </p:cNvSpPr>
              <p:nvPr/>
            </p:nvSpPr>
            <p:spPr bwMode="auto">
              <a:xfrm>
                <a:off x="4286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44" name="Oval 482"/>
              <p:cNvSpPr>
                <a:spLocks noChangeArrowheads="1"/>
              </p:cNvSpPr>
              <p:nvPr/>
            </p:nvSpPr>
            <p:spPr bwMode="auto">
              <a:xfrm>
                <a:off x="4462" y="4080"/>
                <a:ext cx="87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45" name="Oval 483"/>
              <p:cNvSpPr>
                <a:spLocks noChangeArrowheads="1"/>
              </p:cNvSpPr>
              <p:nvPr/>
            </p:nvSpPr>
            <p:spPr bwMode="auto">
              <a:xfrm>
                <a:off x="4637" y="4080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43" name="Oval 488"/>
            <p:cNvSpPr>
              <a:spLocks noChangeArrowheads="1"/>
            </p:cNvSpPr>
            <p:nvPr/>
          </p:nvSpPr>
          <p:spPr bwMode="auto">
            <a:xfrm>
              <a:off x="326" y="1155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4" name="Oval 489"/>
            <p:cNvSpPr>
              <a:spLocks noChangeArrowheads="1"/>
            </p:cNvSpPr>
            <p:nvPr/>
          </p:nvSpPr>
          <p:spPr bwMode="auto">
            <a:xfrm>
              <a:off x="490" y="1155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5" name="Oval 490"/>
            <p:cNvSpPr>
              <a:spLocks noChangeArrowheads="1"/>
            </p:cNvSpPr>
            <p:nvPr/>
          </p:nvSpPr>
          <p:spPr bwMode="auto">
            <a:xfrm>
              <a:off x="652" y="1155"/>
              <a:ext cx="83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6" name="Oval 491"/>
            <p:cNvSpPr>
              <a:spLocks noChangeArrowheads="1"/>
            </p:cNvSpPr>
            <p:nvPr/>
          </p:nvSpPr>
          <p:spPr bwMode="auto">
            <a:xfrm>
              <a:off x="816" y="1155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7" name="Oval 492"/>
            <p:cNvSpPr>
              <a:spLocks noChangeArrowheads="1"/>
            </p:cNvSpPr>
            <p:nvPr/>
          </p:nvSpPr>
          <p:spPr bwMode="auto">
            <a:xfrm>
              <a:off x="979" y="1155"/>
              <a:ext cx="82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8" name="Oval 493"/>
            <p:cNvSpPr>
              <a:spLocks noChangeArrowheads="1"/>
            </p:cNvSpPr>
            <p:nvPr/>
          </p:nvSpPr>
          <p:spPr bwMode="auto">
            <a:xfrm>
              <a:off x="1142" y="1155"/>
              <a:ext cx="82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9" name="Oval 494"/>
            <p:cNvSpPr>
              <a:spLocks noChangeArrowheads="1"/>
            </p:cNvSpPr>
            <p:nvPr/>
          </p:nvSpPr>
          <p:spPr bwMode="auto">
            <a:xfrm>
              <a:off x="1305" y="1155"/>
              <a:ext cx="82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0" name="Oval 495"/>
            <p:cNvSpPr>
              <a:spLocks noChangeArrowheads="1"/>
            </p:cNvSpPr>
            <p:nvPr/>
          </p:nvSpPr>
          <p:spPr bwMode="auto">
            <a:xfrm>
              <a:off x="1469" y="1155"/>
              <a:ext cx="82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1" name="Oval 496"/>
            <p:cNvSpPr>
              <a:spLocks noChangeArrowheads="1"/>
            </p:cNvSpPr>
            <p:nvPr/>
          </p:nvSpPr>
          <p:spPr bwMode="auto">
            <a:xfrm>
              <a:off x="1632" y="1155"/>
              <a:ext cx="82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2" name="Oval 497"/>
            <p:cNvSpPr>
              <a:spLocks noChangeArrowheads="1"/>
            </p:cNvSpPr>
            <p:nvPr/>
          </p:nvSpPr>
          <p:spPr bwMode="auto">
            <a:xfrm>
              <a:off x="1795" y="1155"/>
              <a:ext cx="83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3" name="Oval 498"/>
            <p:cNvSpPr>
              <a:spLocks noChangeArrowheads="1"/>
            </p:cNvSpPr>
            <p:nvPr/>
          </p:nvSpPr>
          <p:spPr bwMode="auto">
            <a:xfrm>
              <a:off x="1958" y="1155"/>
              <a:ext cx="82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4" name="Oval 499"/>
            <p:cNvSpPr>
              <a:spLocks noChangeArrowheads="1"/>
            </p:cNvSpPr>
            <p:nvPr/>
          </p:nvSpPr>
          <p:spPr bwMode="auto">
            <a:xfrm>
              <a:off x="2123" y="1155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" name="Oval 500"/>
            <p:cNvSpPr>
              <a:spLocks noChangeArrowheads="1"/>
            </p:cNvSpPr>
            <p:nvPr/>
          </p:nvSpPr>
          <p:spPr bwMode="auto">
            <a:xfrm>
              <a:off x="2286" y="1155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" name="Oval 501"/>
            <p:cNvSpPr>
              <a:spLocks noChangeArrowheads="1"/>
            </p:cNvSpPr>
            <p:nvPr/>
          </p:nvSpPr>
          <p:spPr bwMode="auto">
            <a:xfrm>
              <a:off x="2449" y="1155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7" name="Oval 502"/>
            <p:cNvSpPr>
              <a:spLocks noChangeArrowheads="1"/>
            </p:cNvSpPr>
            <p:nvPr/>
          </p:nvSpPr>
          <p:spPr bwMode="auto">
            <a:xfrm>
              <a:off x="2613" y="1155"/>
              <a:ext cx="80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8" name="Oval 503"/>
            <p:cNvSpPr>
              <a:spLocks noChangeArrowheads="1"/>
            </p:cNvSpPr>
            <p:nvPr/>
          </p:nvSpPr>
          <p:spPr bwMode="auto">
            <a:xfrm>
              <a:off x="2775" y="1155"/>
              <a:ext cx="82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" name="Oval 504"/>
            <p:cNvSpPr>
              <a:spLocks noChangeArrowheads="1"/>
            </p:cNvSpPr>
            <p:nvPr/>
          </p:nvSpPr>
          <p:spPr bwMode="auto">
            <a:xfrm>
              <a:off x="2939" y="1155"/>
              <a:ext cx="80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" name="Oval 505"/>
            <p:cNvSpPr>
              <a:spLocks noChangeArrowheads="1"/>
            </p:cNvSpPr>
            <p:nvPr/>
          </p:nvSpPr>
          <p:spPr bwMode="auto">
            <a:xfrm>
              <a:off x="3102" y="1155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" name="Oval 507"/>
            <p:cNvSpPr>
              <a:spLocks noChangeArrowheads="1"/>
            </p:cNvSpPr>
            <p:nvPr/>
          </p:nvSpPr>
          <p:spPr bwMode="auto">
            <a:xfrm>
              <a:off x="326" y="1308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2" name="Oval 508"/>
            <p:cNvSpPr>
              <a:spLocks noChangeArrowheads="1"/>
            </p:cNvSpPr>
            <p:nvPr/>
          </p:nvSpPr>
          <p:spPr bwMode="auto">
            <a:xfrm>
              <a:off x="490" y="130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3" name="Oval 509"/>
            <p:cNvSpPr>
              <a:spLocks noChangeArrowheads="1"/>
            </p:cNvSpPr>
            <p:nvPr/>
          </p:nvSpPr>
          <p:spPr bwMode="auto">
            <a:xfrm>
              <a:off x="652" y="1308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" name="Oval 510"/>
            <p:cNvSpPr>
              <a:spLocks noChangeArrowheads="1"/>
            </p:cNvSpPr>
            <p:nvPr/>
          </p:nvSpPr>
          <p:spPr bwMode="auto">
            <a:xfrm>
              <a:off x="816" y="130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5" name="Oval 511"/>
            <p:cNvSpPr>
              <a:spLocks noChangeArrowheads="1"/>
            </p:cNvSpPr>
            <p:nvPr/>
          </p:nvSpPr>
          <p:spPr bwMode="auto">
            <a:xfrm>
              <a:off x="979" y="130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6" name="Oval 512"/>
            <p:cNvSpPr>
              <a:spLocks noChangeArrowheads="1"/>
            </p:cNvSpPr>
            <p:nvPr/>
          </p:nvSpPr>
          <p:spPr bwMode="auto">
            <a:xfrm>
              <a:off x="1142" y="130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7" name="Oval 513"/>
            <p:cNvSpPr>
              <a:spLocks noChangeArrowheads="1"/>
            </p:cNvSpPr>
            <p:nvPr/>
          </p:nvSpPr>
          <p:spPr bwMode="auto">
            <a:xfrm>
              <a:off x="1305" y="130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8" name="Oval 514"/>
            <p:cNvSpPr>
              <a:spLocks noChangeArrowheads="1"/>
            </p:cNvSpPr>
            <p:nvPr/>
          </p:nvSpPr>
          <p:spPr bwMode="auto">
            <a:xfrm>
              <a:off x="1469" y="130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9" name="Oval 515"/>
            <p:cNvSpPr>
              <a:spLocks noChangeArrowheads="1"/>
            </p:cNvSpPr>
            <p:nvPr/>
          </p:nvSpPr>
          <p:spPr bwMode="auto">
            <a:xfrm>
              <a:off x="1632" y="130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0" name="Oval 516"/>
            <p:cNvSpPr>
              <a:spLocks noChangeArrowheads="1"/>
            </p:cNvSpPr>
            <p:nvPr/>
          </p:nvSpPr>
          <p:spPr bwMode="auto">
            <a:xfrm>
              <a:off x="1795" y="1308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1" name="Oval 517"/>
            <p:cNvSpPr>
              <a:spLocks noChangeArrowheads="1"/>
            </p:cNvSpPr>
            <p:nvPr/>
          </p:nvSpPr>
          <p:spPr bwMode="auto">
            <a:xfrm>
              <a:off x="1958" y="130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2" name="Oval 518"/>
            <p:cNvSpPr>
              <a:spLocks noChangeArrowheads="1"/>
            </p:cNvSpPr>
            <p:nvPr/>
          </p:nvSpPr>
          <p:spPr bwMode="auto">
            <a:xfrm>
              <a:off x="2123" y="130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3" name="Oval 519"/>
            <p:cNvSpPr>
              <a:spLocks noChangeArrowheads="1"/>
            </p:cNvSpPr>
            <p:nvPr/>
          </p:nvSpPr>
          <p:spPr bwMode="auto">
            <a:xfrm>
              <a:off x="2286" y="130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4" name="Oval 520"/>
            <p:cNvSpPr>
              <a:spLocks noChangeArrowheads="1"/>
            </p:cNvSpPr>
            <p:nvPr/>
          </p:nvSpPr>
          <p:spPr bwMode="auto">
            <a:xfrm>
              <a:off x="2449" y="1308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5" name="Oval 521"/>
            <p:cNvSpPr>
              <a:spLocks noChangeArrowheads="1"/>
            </p:cNvSpPr>
            <p:nvPr/>
          </p:nvSpPr>
          <p:spPr bwMode="auto">
            <a:xfrm>
              <a:off x="2613" y="1308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6" name="Oval 522"/>
            <p:cNvSpPr>
              <a:spLocks noChangeArrowheads="1"/>
            </p:cNvSpPr>
            <p:nvPr/>
          </p:nvSpPr>
          <p:spPr bwMode="auto">
            <a:xfrm>
              <a:off x="2775" y="1308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7" name="Oval 523"/>
            <p:cNvSpPr>
              <a:spLocks noChangeArrowheads="1"/>
            </p:cNvSpPr>
            <p:nvPr/>
          </p:nvSpPr>
          <p:spPr bwMode="auto">
            <a:xfrm>
              <a:off x="2939" y="1308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8" name="Oval 524"/>
            <p:cNvSpPr>
              <a:spLocks noChangeArrowheads="1"/>
            </p:cNvSpPr>
            <p:nvPr/>
          </p:nvSpPr>
          <p:spPr bwMode="auto">
            <a:xfrm>
              <a:off x="3102" y="1308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9" name="Oval 527"/>
            <p:cNvSpPr>
              <a:spLocks noChangeArrowheads="1"/>
            </p:cNvSpPr>
            <p:nvPr/>
          </p:nvSpPr>
          <p:spPr bwMode="auto">
            <a:xfrm>
              <a:off x="326" y="1486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0" name="Oval 528"/>
            <p:cNvSpPr>
              <a:spLocks noChangeArrowheads="1"/>
            </p:cNvSpPr>
            <p:nvPr/>
          </p:nvSpPr>
          <p:spPr bwMode="auto">
            <a:xfrm>
              <a:off x="490" y="148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1" name="Oval 529"/>
            <p:cNvSpPr>
              <a:spLocks noChangeArrowheads="1"/>
            </p:cNvSpPr>
            <p:nvPr/>
          </p:nvSpPr>
          <p:spPr bwMode="auto">
            <a:xfrm>
              <a:off x="652" y="1486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2" name="Oval 530"/>
            <p:cNvSpPr>
              <a:spLocks noChangeArrowheads="1"/>
            </p:cNvSpPr>
            <p:nvPr/>
          </p:nvSpPr>
          <p:spPr bwMode="auto">
            <a:xfrm>
              <a:off x="816" y="148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3" name="Oval 531"/>
            <p:cNvSpPr>
              <a:spLocks noChangeArrowheads="1"/>
            </p:cNvSpPr>
            <p:nvPr/>
          </p:nvSpPr>
          <p:spPr bwMode="auto">
            <a:xfrm>
              <a:off x="979" y="148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4" name="Oval 532"/>
            <p:cNvSpPr>
              <a:spLocks noChangeArrowheads="1"/>
            </p:cNvSpPr>
            <p:nvPr/>
          </p:nvSpPr>
          <p:spPr bwMode="auto">
            <a:xfrm>
              <a:off x="1142" y="148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5" name="Oval 533"/>
            <p:cNvSpPr>
              <a:spLocks noChangeArrowheads="1"/>
            </p:cNvSpPr>
            <p:nvPr/>
          </p:nvSpPr>
          <p:spPr bwMode="auto">
            <a:xfrm>
              <a:off x="1305" y="148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6" name="Oval 534"/>
            <p:cNvSpPr>
              <a:spLocks noChangeArrowheads="1"/>
            </p:cNvSpPr>
            <p:nvPr/>
          </p:nvSpPr>
          <p:spPr bwMode="auto">
            <a:xfrm>
              <a:off x="1469" y="148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7" name="Oval 535"/>
            <p:cNvSpPr>
              <a:spLocks noChangeArrowheads="1"/>
            </p:cNvSpPr>
            <p:nvPr/>
          </p:nvSpPr>
          <p:spPr bwMode="auto">
            <a:xfrm>
              <a:off x="1632" y="148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8" name="Oval 536"/>
            <p:cNvSpPr>
              <a:spLocks noChangeArrowheads="1"/>
            </p:cNvSpPr>
            <p:nvPr/>
          </p:nvSpPr>
          <p:spPr bwMode="auto">
            <a:xfrm>
              <a:off x="1795" y="1486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89" name="Oval 537"/>
            <p:cNvSpPr>
              <a:spLocks noChangeArrowheads="1"/>
            </p:cNvSpPr>
            <p:nvPr/>
          </p:nvSpPr>
          <p:spPr bwMode="auto">
            <a:xfrm>
              <a:off x="1958" y="148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0" name="Oval 538"/>
            <p:cNvSpPr>
              <a:spLocks noChangeArrowheads="1"/>
            </p:cNvSpPr>
            <p:nvPr/>
          </p:nvSpPr>
          <p:spPr bwMode="auto">
            <a:xfrm>
              <a:off x="2123" y="148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1" name="Oval 539"/>
            <p:cNvSpPr>
              <a:spLocks noChangeArrowheads="1"/>
            </p:cNvSpPr>
            <p:nvPr/>
          </p:nvSpPr>
          <p:spPr bwMode="auto">
            <a:xfrm>
              <a:off x="2286" y="148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2" name="Oval 540"/>
            <p:cNvSpPr>
              <a:spLocks noChangeArrowheads="1"/>
            </p:cNvSpPr>
            <p:nvPr/>
          </p:nvSpPr>
          <p:spPr bwMode="auto">
            <a:xfrm>
              <a:off x="2449" y="148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3" name="Oval 541"/>
            <p:cNvSpPr>
              <a:spLocks noChangeArrowheads="1"/>
            </p:cNvSpPr>
            <p:nvPr/>
          </p:nvSpPr>
          <p:spPr bwMode="auto">
            <a:xfrm>
              <a:off x="2613" y="1486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4" name="Oval 542"/>
            <p:cNvSpPr>
              <a:spLocks noChangeArrowheads="1"/>
            </p:cNvSpPr>
            <p:nvPr/>
          </p:nvSpPr>
          <p:spPr bwMode="auto">
            <a:xfrm>
              <a:off x="2775" y="148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5" name="Oval 543"/>
            <p:cNvSpPr>
              <a:spLocks noChangeArrowheads="1"/>
            </p:cNvSpPr>
            <p:nvPr/>
          </p:nvSpPr>
          <p:spPr bwMode="auto">
            <a:xfrm>
              <a:off x="2939" y="1486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6" name="Oval 544"/>
            <p:cNvSpPr>
              <a:spLocks noChangeArrowheads="1"/>
            </p:cNvSpPr>
            <p:nvPr/>
          </p:nvSpPr>
          <p:spPr bwMode="auto">
            <a:xfrm>
              <a:off x="3102" y="1486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7" name="Oval 546"/>
            <p:cNvSpPr>
              <a:spLocks noChangeArrowheads="1"/>
            </p:cNvSpPr>
            <p:nvPr/>
          </p:nvSpPr>
          <p:spPr bwMode="auto">
            <a:xfrm>
              <a:off x="326" y="1638"/>
              <a:ext cx="81" cy="75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8" name="Oval 547"/>
            <p:cNvSpPr>
              <a:spLocks noChangeArrowheads="1"/>
            </p:cNvSpPr>
            <p:nvPr/>
          </p:nvSpPr>
          <p:spPr bwMode="auto">
            <a:xfrm>
              <a:off x="490" y="163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99" name="Oval 548"/>
            <p:cNvSpPr>
              <a:spLocks noChangeArrowheads="1"/>
            </p:cNvSpPr>
            <p:nvPr/>
          </p:nvSpPr>
          <p:spPr bwMode="auto">
            <a:xfrm>
              <a:off x="652" y="1638"/>
              <a:ext cx="83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0" name="Oval 549"/>
            <p:cNvSpPr>
              <a:spLocks noChangeArrowheads="1"/>
            </p:cNvSpPr>
            <p:nvPr/>
          </p:nvSpPr>
          <p:spPr bwMode="auto">
            <a:xfrm>
              <a:off x="816" y="163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1" name="Oval 550"/>
            <p:cNvSpPr>
              <a:spLocks noChangeArrowheads="1"/>
            </p:cNvSpPr>
            <p:nvPr/>
          </p:nvSpPr>
          <p:spPr bwMode="auto">
            <a:xfrm>
              <a:off x="979" y="163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2" name="Oval 551"/>
            <p:cNvSpPr>
              <a:spLocks noChangeArrowheads="1"/>
            </p:cNvSpPr>
            <p:nvPr/>
          </p:nvSpPr>
          <p:spPr bwMode="auto">
            <a:xfrm>
              <a:off x="1142" y="163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3" name="Oval 552"/>
            <p:cNvSpPr>
              <a:spLocks noChangeArrowheads="1"/>
            </p:cNvSpPr>
            <p:nvPr/>
          </p:nvSpPr>
          <p:spPr bwMode="auto">
            <a:xfrm>
              <a:off x="1305" y="163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4" name="Oval 553"/>
            <p:cNvSpPr>
              <a:spLocks noChangeArrowheads="1"/>
            </p:cNvSpPr>
            <p:nvPr/>
          </p:nvSpPr>
          <p:spPr bwMode="auto">
            <a:xfrm>
              <a:off x="1469" y="163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5" name="Oval 554"/>
            <p:cNvSpPr>
              <a:spLocks noChangeArrowheads="1"/>
            </p:cNvSpPr>
            <p:nvPr/>
          </p:nvSpPr>
          <p:spPr bwMode="auto">
            <a:xfrm>
              <a:off x="1632" y="163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6" name="Oval 555"/>
            <p:cNvSpPr>
              <a:spLocks noChangeArrowheads="1"/>
            </p:cNvSpPr>
            <p:nvPr/>
          </p:nvSpPr>
          <p:spPr bwMode="auto">
            <a:xfrm>
              <a:off x="1795" y="1638"/>
              <a:ext cx="83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7" name="Oval 556"/>
            <p:cNvSpPr>
              <a:spLocks noChangeArrowheads="1"/>
            </p:cNvSpPr>
            <p:nvPr/>
          </p:nvSpPr>
          <p:spPr bwMode="auto">
            <a:xfrm>
              <a:off x="1958" y="163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8" name="Oval 557"/>
            <p:cNvSpPr>
              <a:spLocks noChangeArrowheads="1"/>
            </p:cNvSpPr>
            <p:nvPr/>
          </p:nvSpPr>
          <p:spPr bwMode="auto">
            <a:xfrm>
              <a:off x="2123" y="163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09" name="Oval 558"/>
            <p:cNvSpPr>
              <a:spLocks noChangeArrowheads="1"/>
            </p:cNvSpPr>
            <p:nvPr/>
          </p:nvSpPr>
          <p:spPr bwMode="auto">
            <a:xfrm>
              <a:off x="2286" y="163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0" name="Oval 559"/>
            <p:cNvSpPr>
              <a:spLocks noChangeArrowheads="1"/>
            </p:cNvSpPr>
            <p:nvPr/>
          </p:nvSpPr>
          <p:spPr bwMode="auto">
            <a:xfrm>
              <a:off x="2449" y="163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1" name="Oval 560"/>
            <p:cNvSpPr>
              <a:spLocks noChangeArrowheads="1"/>
            </p:cNvSpPr>
            <p:nvPr/>
          </p:nvSpPr>
          <p:spPr bwMode="auto">
            <a:xfrm>
              <a:off x="2613" y="1638"/>
              <a:ext cx="80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2" name="Oval 561"/>
            <p:cNvSpPr>
              <a:spLocks noChangeArrowheads="1"/>
            </p:cNvSpPr>
            <p:nvPr/>
          </p:nvSpPr>
          <p:spPr bwMode="auto">
            <a:xfrm>
              <a:off x="2775" y="163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3" name="Oval 562"/>
            <p:cNvSpPr>
              <a:spLocks noChangeArrowheads="1"/>
            </p:cNvSpPr>
            <p:nvPr/>
          </p:nvSpPr>
          <p:spPr bwMode="auto">
            <a:xfrm>
              <a:off x="2939" y="1638"/>
              <a:ext cx="80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4" name="Oval 563"/>
            <p:cNvSpPr>
              <a:spLocks noChangeArrowheads="1"/>
            </p:cNvSpPr>
            <p:nvPr/>
          </p:nvSpPr>
          <p:spPr bwMode="auto">
            <a:xfrm>
              <a:off x="3102" y="1638"/>
              <a:ext cx="81" cy="75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5" name="Oval 566"/>
            <p:cNvSpPr>
              <a:spLocks noChangeArrowheads="1"/>
            </p:cNvSpPr>
            <p:nvPr/>
          </p:nvSpPr>
          <p:spPr bwMode="auto">
            <a:xfrm>
              <a:off x="326" y="1815"/>
              <a:ext cx="81" cy="7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6" name="Oval 567"/>
            <p:cNvSpPr>
              <a:spLocks noChangeArrowheads="1"/>
            </p:cNvSpPr>
            <p:nvPr/>
          </p:nvSpPr>
          <p:spPr bwMode="auto">
            <a:xfrm>
              <a:off x="490" y="1815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7" name="Oval 568"/>
            <p:cNvSpPr>
              <a:spLocks noChangeArrowheads="1"/>
            </p:cNvSpPr>
            <p:nvPr/>
          </p:nvSpPr>
          <p:spPr bwMode="auto">
            <a:xfrm>
              <a:off x="652" y="1815"/>
              <a:ext cx="83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8" name="Oval 569"/>
            <p:cNvSpPr>
              <a:spLocks noChangeArrowheads="1"/>
            </p:cNvSpPr>
            <p:nvPr/>
          </p:nvSpPr>
          <p:spPr bwMode="auto">
            <a:xfrm>
              <a:off x="816" y="1815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19" name="Oval 570"/>
            <p:cNvSpPr>
              <a:spLocks noChangeArrowheads="1"/>
            </p:cNvSpPr>
            <p:nvPr/>
          </p:nvSpPr>
          <p:spPr bwMode="auto">
            <a:xfrm>
              <a:off x="979" y="1815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0" name="Oval 571"/>
            <p:cNvSpPr>
              <a:spLocks noChangeArrowheads="1"/>
            </p:cNvSpPr>
            <p:nvPr/>
          </p:nvSpPr>
          <p:spPr bwMode="auto">
            <a:xfrm>
              <a:off x="1142" y="1815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1" name="Oval 572"/>
            <p:cNvSpPr>
              <a:spLocks noChangeArrowheads="1"/>
            </p:cNvSpPr>
            <p:nvPr/>
          </p:nvSpPr>
          <p:spPr bwMode="auto">
            <a:xfrm>
              <a:off x="1305" y="1815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2" name="Oval 573"/>
            <p:cNvSpPr>
              <a:spLocks noChangeArrowheads="1"/>
            </p:cNvSpPr>
            <p:nvPr/>
          </p:nvSpPr>
          <p:spPr bwMode="auto">
            <a:xfrm>
              <a:off x="1469" y="1815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3" name="Oval 574"/>
            <p:cNvSpPr>
              <a:spLocks noChangeArrowheads="1"/>
            </p:cNvSpPr>
            <p:nvPr/>
          </p:nvSpPr>
          <p:spPr bwMode="auto">
            <a:xfrm>
              <a:off x="1632" y="1815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4" name="Oval 575"/>
            <p:cNvSpPr>
              <a:spLocks noChangeArrowheads="1"/>
            </p:cNvSpPr>
            <p:nvPr/>
          </p:nvSpPr>
          <p:spPr bwMode="auto">
            <a:xfrm>
              <a:off x="1795" y="1815"/>
              <a:ext cx="83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5" name="Oval 576"/>
            <p:cNvSpPr>
              <a:spLocks noChangeArrowheads="1"/>
            </p:cNvSpPr>
            <p:nvPr/>
          </p:nvSpPr>
          <p:spPr bwMode="auto">
            <a:xfrm>
              <a:off x="1958" y="1815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6" name="Oval 577"/>
            <p:cNvSpPr>
              <a:spLocks noChangeArrowheads="1"/>
            </p:cNvSpPr>
            <p:nvPr/>
          </p:nvSpPr>
          <p:spPr bwMode="auto">
            <a:xfrm>
              <a:off x="2123" y="1815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7" name="Oval 578"/>
            <p:cNvSpPr>
              <a:spLocks noChangeArrowheads="1"/>
            </p:cNvSpPr>
            <p:nvPr/>
          </p:nvSpPr>
          <p:spPr bwMode="auto">
            <a:xfrm>
              <a:off x="2286" y="1815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8" name="Oval 579"/>
            <p:cNvSpPr>
              <a:spLocks noChangeArrowheads="1"/>
            </p:cNvSpPr>
            <p:nvPr/>
          </p:nvSpPr>
          <p:spPr bwMode="auto">
            <a:xfrm>
              <a:off x="2449" y="1815"/>
              <a:ext cx="81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29" name="Oval 580"/>
            <p:cNvSpPr>
              <a:spLocks noChangeArrowheads="1"/>
            </p:cNvSpPr>
            <p:nvPr/>
          </p:nvSpPr>
          <p:spPr bwMode="auto">
            <a:xfrm>
              <a:off x="2613" y="1815"/>
              <a:ext cx="80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0" name="Oval 581"/>
            <p:cNvSpPr>
              <a:spLocks noChangeArrowheads="1"/>
            </p:cNvSpPr>
            <p:nvPr/>
          </p:nvSpPr>
          <p:spPr bwMode="auto">
            <a:xfrm>
              <a:off x="2775" y="1815"/>
              <a:ext cx="82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1" name="Oval 582"/>
            <p:cNvSpPr>
              <a:spLocks noChangeArrowheads="1"/>
            </p:cNvSpPr>
            <p:nvPr/>
          </p:nvSpPr>
          <p:spPr bwMode="auto">
            <a:xfrm>
              <a:off x="2939" y="1815"/>
              <a:ext cx="80" cy="7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2" name="Oval 583"/>
            <p:cNvSpPr>
              <a:spLocks noChangeArrowheads="1"/>
            </p:cNvSpPr>
            <p:nvPr/>
          </p:nvSpPr>
          <p:spPr bwMode="auto">
            <a:xfrm>
              <a:off x="3102" y="1815"/>
              <a:ext cx="81" cy="7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3" name="Oval 585"/>
            <p:cNvSpPr>
              <a:spLocks noChangeArrowheads="1"/>
            </p:cNvSpPr>
            <p:nvPr/>
          </p:nvSpPr>
          <p:spPr bwMode="auto">
            <a:xfrm>
              <a:off x="326" y="1968"/>
              <a:ext cx="81" cy="75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4" name="Oval 586"/>
            <p:cNvSpPr>
              <a:spLocks noChangeArrowheads="1"/>
            </p:cNvSpPr>
            <p:nvPr/>
          </p:nvSpPr>
          <p:spPr bwMode="auto">
            <a:xfrm>
              <a:off x="490" y="196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5" name="Oval 587"/>
            <p:cNvSpPr>
              <a:spLocks noChangeArrowheads="1"/>
            </p:cNvSpPr>
            <p:nvPr/>
          </p:nvSpPr>
          <p:spPr bwMode="auto">
            <a:xfrm>
              <a:off x="652" y="1968"/>
              <a:ext cx="83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6" name="Oval 588"/>
            <p:cNvSpPr>
              <a:spLocks noChangeArrowheads="1"/>
            </p:cNvSpPr>
            <p:nvPr/>
          </p:nvSpPr>
          <p:spPr bwMode="auto">
            <a:xfrm>
              <a:off x="816" y="196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7" name="Oval 589"/>
            <p:cNvSpPr>
              <a:spLocks noChangeArrowheads="1"/>
            </p:cNvSpPr>
            <p:nvPr/>
          </p:nvSpPr>
          <p:spPr bwMode="auto">
            <a:xfrm>
              <a:off x="979" y="196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8" name="Oval 590"/>
            <p:cNvSpPr>
              <a:spLocks noChangeArrowheads="1"/>
            </p:cNvSpPr>
            <p:nvPr/>
          </p:nvSpPr>
          <p:spPr bwMode="auto">
            <a:xfrm>
              <a:off x="1142" y="196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39" name="Oval 591"/>
            <p:cNvSpPr>
              <a:spLocks noChangeArrowheads="1"/>
            </p:cNvSpPr>
            <p:nvPr/>
          </p:nvSpPr>
          <p:spPr bwMode="auto">
            <a:xfrm>
              <a:off x="1305" y="196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0" name="Oval 592"/>
            <p:cNvSpPr>
              <a:spLocks noChangeArrowheads="1"/>
            </p:cNvSpPr>
            <p:nvPr/>
          </p:nvSpPr>
          <p:spPr bwMode="auto">
            <a:xfrm>
              <a:off x="1469" y="196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1" name="Oval 593"/>
            <p:cNvSpPr>
              <a:spLocks noChangeArrowheads="1"/>
            </p:cNvSpPr>
            <p:nvPr/>
          </p:nvSpPr>
          <p:spPr bwMode="auto">
            <a:xfrm>
              <a:off x="1632" y="196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2" name="Oval 594"/>
            <p:cNvSpPr>
              <a:spLocks noChangeArrowheads="1"/>
            </p:cNvSpPr>
            <p:nvPr/>
          </p:nvSpPr>
          <p:spPr bwMode="auto">
            <a:xfrm>
              <a:off x="1795" y="1968"/>
              <a:ext cx="83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3" name="Oval 595"/>
            <p:cNvSpPr>
              <a:spLocks noChangeArrowheads="1"/>
            </p:cNvSpPr>
            <p:nvPr/>
          </p:nvSpPr>
          <p:spPr bwMode="auto">
            <a:xfrm>
              <a:off x="1958" y="196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4" name="Oval 596"/>
            <p:cNvSpPr>
              <a:spLocks noChangeArrowheads="1"/>
            </p:cNvSpPr>
            <p:nvPr/>
          </p:nvSpPr>
          <p:spPr bwMode="auto">
            <a:xfrm>
              <a:off x="2123" y="196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5" name="Oval 597"/>
            <p:cNvSpPr>
              <a:spLocks noChangeArrowheads="1"/>
            </p:cNvSpPr>
            <p:nvPr/>
          </p:nvSpPr>
          <p:spPr bwMode="auto">
            <a:xfrm>
              <a:off x="2286" y="196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6" name="Oval 598"/>
            <p:cNvSpPr>
              <a:spLocks noChangeArrowheads="1"/>
            </p:cNvSpPr>
            <p:nvPr/>
          </p:nvSpPr>
          <p:spPr bwMode="auto">
            <a:xfrm>
              <a:off x="2449" y="1968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7" name="Oval 599"/>
            <p:cNvSpPr>
              <a:spLocks noChangeArrowheads="1"/>
            </p:cNvSpPr>
            <p:nvPr/>
          </p:nvSpPr>
          <p:spPr bwMode="auto">
            <a:xfrm>
              <a:off x="2613" y="1968"/>
              <a:ext cx="80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8" name="Oval 600"/>
            <p:cNvSpPr>
              <a:spLocks noChangeArrowheads="1"/>
            </p:cNvSpPr>
            <p:nvPr/>
          </p:nvSpPr>
          <p:spPr bwMode="auto">
            <a:xfrm>
              <a:off x="2775" y="1968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49" name="Oval 601"/>
            <p:cNvSpPr>
              <a:spLocks noChangeArrowheads="1"/>
            </p:cNvSpPr>
            <p:nvPr/>
          </p:nvSpPr>
          <p:spPr bwMode="auto">
            <a:xfrm>
              <a:off x="2939" y="1968"/>
              <a:ext cx="80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0" name="Oval 602"/>
            <p:cNvSpPr>
              <a:spLocks noChangeArrowheads="1"/>
            </p:cNvSpPr>
            <p:nvPr/>
          </p:nvSpPr>
          <p:spPr bwMode="auto">
            <a:xfrm>
              <a:off x="3102" y="1968"/>
              <a:ext cx="81" cy="75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1" name="Oval 605"/>
            <p:cNvSpPr>
              <a:spLocks noChangeArrowheads="1"/>
            </p:cNvSpPr>
            <p:nvPr/>
          </p:nvSpPr>
          <p:spPr bwMode="auto">
            <a:xfrm>
              <a:off x="326" y="2146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2" name="Oval 606"/>
            <p:cNvSpPr>
              <a:spLocks noChangeArrowheads="1"/>
            </p:cNvSpPr>
            <p:nvPr/>
          </p:nvSpPr>
          <p:spPr bwMode="auto">
            <a:xfrm>
              <a:off x="490" y="214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3" name="Oval 607"/>
            <p:cNvSpPr>
              <a:spLocks noChangeArrowheads="1"/>
            </p:cNvSpPr>
            <p:nvPr/>
          </p:nvSpPr>
          <p:spPr bwMode="auto">
            <a:xfrm>
              <a:off x="652" y="2146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4" name="Oval 608"/>
            <p:cNvSpPr>
              <a:spLocks noChangeArrowheads="1"/>
            </p:cNvSpPr>
            <p:nvPr/>
          </p:nvSpPr>
          <p:spPr bwMode="auto">
            <a:xfrm>
              <a:off x="816" y="214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5" name="Oval 609"/>
            <p:cNvSpPr>
              <a:spLocks noChangeArrowheads="1"/>
            </p:cNvSpPr>
            <p:nvPr/>
          </p:nvSpPr>
          <p:spPr bwMode="auto">
            <a:xfrm>
              <a:off x="979" y="214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6" name="Oval 610"/>
            <p:cNvSpPr>
              <a:spLocks noChangeArrowheads="1"/>
            </p:cNvSpPr>
            <p:nvPr/>
          </p:nvSpPr>
          <p:spPr bwMode="auto">
            <a:xfrm>
              <a:off x="1142" y="214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7" name="Oval 611"/>
            <p:cNvSpPr>
              <a:spLocks noChangeArrowheads="1"/>
            </p:cNvSpPr>
            <p:nvPr/>
          </p:nvSpPr>
          <p:spPr bwMode="auto">
            <a:xfrm>
              <a:off x="1305" y="214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8" name="Oval 612"/>
            <p:cNvSpPr>
              <a:spLocks noChangeArrowheads="1"/>
            </p:cNvSpPr>
            <p:nvPr/>
          </p:nvSpPr>
          <p:spPr bwMode="auto">
            <a:xfrm>
              <a:off x="1469" y="214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9" name="Oval 613"/>
            <p:cNvSpPr>
              <a:spLocks noChangeArrowheads="1"/>
            </p:cNvSpPr>
            <p:nvPr/>
          </p:nvSpPr>
          <p:spPr bwMode="auto">
            <a:xfrm>
              <a:off x="1632" y="214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60" name="Oval 614"/>
            <p:cNvSpPr>
              <a:spLocks noChangeArrowheads="1"/>
            </p:cNvSpPr>
            <p:nvPr/>
          </p:nvSpPr>
          <p:spPr bwMode="auto">
            <a:xfrm>
              <a:off x="1795" y="2146"/>
              <a:ext cx="83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61" name="Oval 615"/>
            <p:cNvSpPr>
              <a:spLocks noChangeArrowheads="1"/>
            </p:cNvSpPr>
            <p:nvPr/>
          </p:nvSpPr>
          <p:spPr bwMode="auto">
            <a:xfrm>
              <a:off x="1958" y="214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62" name="Oval 616"/>
            <p:cNvSpPr>
              <a:spLocks noChangeArrowheads="1"/>
            </p:cNvSpPr>
            <p:nvPr/>
          </p:nvSpPr>
          <p:spPr bwMode="auto">
            <a:xfrm>
              <a:off x="2123" y="214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63" name="Oval 617"/>
            <p:cNvSpPr>
              <a:spLocks noChangeArrowheads="1"/>
            </p:cNvSpPr>
            <p:nvPr/>
          </p:nvSpPr>
          <p:spPr bwMode="auto">
            <a:xfrm>
              <a:off x="2286" y="214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64" name="Oval 618"/>
            <p:cNvSpPr>
              <a:spLocks noChangeArrowheads="1"/>
            </p:cNvSpPr>
            <p:nvPr/>
          </p:nvSpPr>
          <p:spPr bwMode="auto">
            <a:xfrm>
              <a:off x="2449" y="2146"/>
              <a:ext cx="81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65" name="Oval 619"/>
            <p:cNvSpPr>
              <a:spLocks noChangeArrowheads="1"/>
            </p:cNvSpPr>
            <p:nvPr/>
          </p:nvSpPr>
          <p:spPr bwMode="auto">
            <a:xfrm>
              <a:off x="2613" y="2146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66" name="Oval 620"/>
            <p:cNvSpPr>
              <a:spLocks noChangeArrowheads="1"/>
            </p:cNvSpPr>
            <p:nvPr/>
          </p:nvSpPr>
          <p:spPr bwMode="auto">
            <a:xfrm>
              <a:off x="2775" y="2146"/>
              <a:ext cx="82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67" name="Oval 621"/>
            <p:cNvSpPr>
              <a:spLocks noChangeArrowheads="1"/>
            </p:cNvSpPr>
            <p:nvPr/>
          </p:nvSpPr>
          <p:spPr bwMode="auto">
            <a:xfrm>
              <a:off x="2939" y="2146"/>
              <a:ext cx="80" cy="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68" name="Oval 622"/>
            <p:cNvSpPr>
              <a:spLocks noChangeArrowheads="1"/>
            </p:cNvSpPr>
            <p:nvPr/>
          </p:nvSpPr>
          <p:spPr bwMode="auto">
            <a:xfrm>
              <a:off x="3102" y="2146"/>
              <a:ext cx="81" cy="7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69" name="Oval 624"/>
            <p:cNvSpPr>
              <a:spLocks noChangeArrowheads="1"/>
            </p:cNvSpPr>
            <p:nvPr/>
          </p:nvSpPr>
          <p:spPr bwMode="auto">
            <a:xfrm>
              <a:off x="326" y="2299"/>
              <a:ext cx="81" cy="75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0" name="Oval 625"/>
            <p:cNvSpPr>
              <a:spLocks noChangeArrowheads="1"/>
            </p:cNvSpPr>
            <p:nvPr/>
          </p:nvSpPr>
          <p:spPr bwMode="auto">
            <a:xfrm>
              <a:off x="490" y="2299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1" name="Oval 626"/>
            <p:cNvSpPr>
              <a:spLocks noChangeArrowheads="1"/>
            </p:cNvSpPr>
            <p:nvPr/>
          </p:nvSpPr>
          <p:spPr bwMode="auto">
            <a:xfrm>
              <a:off x="652" y="2299"/>
              <a:ext cx="83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2" name="Oval 627"/>
            <p:cNvSpPr>
              <a:spLocks noChangeArrowheads="1"/>
            </p:cNvSpPr>
            <p:nvPr/>
          </p:nvSpPr>
          <p:spPr bwMode="auto">
            <a:xfrm>
              <a:off x="816" y="2299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3" name="Oval 628"/>
            <p:cNvSpPr>
              <a:spLocks noChangeArrowheads="1"/>
            </p:cNvSpPr>
            <p:nvPr/>
          </p:nvSpPr>
          <p:spPr bwMode="auto">
            <a:xfrm>
              <a:off x="979" y="2299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4" name="Oval 629"/>
            <p:cNvSpPr>
              <a:spLocks noChangeArrowheads="1"/>
            </p:cNvSpPr>
            <p:nvPr/>
          </p:nvSpPr>
          <p:spPr bwMode="auto">
            <a:xfrm>
              <a:off x="1142" y="2299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5" name="Oval 630"/>
            <p:cNvSpPr>
              <a:spLocks noChangeArrowheads="1"/>
            </p:cNvSpPr>
            <p:nvPr/>
          </p:nvSpPr>
          <p:spPr bwMode="auto">
            <a:xfrm>
              <a:off x="1305" y="2299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6" name="Oval 631"/>
            <p:cNvSpPr>
              <a:spLocks noChangeArrowheads="1"/>
            </p:cNvSpPr>
            <p:nvPr/>
          </p:nvSpPr>
          <p:spPr bwMode="auto">
            <a:xfrm>
              <a:off x="1469" y="2299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7" name="Oval 632"/>
            <p:cNvSpPr>
              <a:spLocks noChangeArrowheads="1"/>
            </p:cNvSpPr>
            <p:nvPr/>
          </p:nvSpPr>
          <p:spPr bwMode="auto">
            <a:xfrm>
              <a:off x="1632" y="2299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8" name="Oval 633"/>
            <p:cNvSpPr>
              <a:spLocks noChangeArrowheads="1"/>
            </p:cNvSpPr>
            <p:nvPr/>
          </p:nvSpPr>
          <p:spPr bwMode="auto">
            <a:xfrm>
              <a:off x="1795" y="2299"/>
              <a:ext cx="83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79" name="Oval 634"/>
            <p:cNvSpPr>
              <a:spLocks noChangeArrowheads="1"/>
            </p:cNvSpPr>
            <p:nvPr/>
          </p:nvSpPr>
          <p:spPr bwMode="auto">
            <a:xfrm>
              <a:off x="1958" y="2299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80" name="Oval 635"/>
            <p:cNvSpPr>
              <a:spLocks noChangeArrowheads="1"/>
            </p:cNvSpPr>
            <p:nvPr/>
          </p:nvSpPr>
          <p:spPr bwMode="auto">
            <a:xfrm>
              <a:off x="2123" y="2299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81" name="Oval 636"/>
            <p:cNvSpPr>
              <a:spLocks noChangeArrowheads="1"/>
            </p:cNvSpPr>
            <p:nvPr/>
          </p:nvSpPr>
          <p:spPr bwMode="auto">
            <a:xfrm>
              <a:off x="2286" y="2299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82" name="Oval 637"/>
            <p:cNvSpPr>
              <a:spLocks noChangeArrowheads="1"/>
            </p:cNvSpPr>
            <p:nvPr/>
          </p:nvSpPr>
          <p:spPr bwMode="auto">
            <a:xfrm>
              <a:off x="2449" y="2299"/>
              <a:ext cx="81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83" name="Oval 638"/>
            <p:cNvSpPr>
              <a:spLocks noChangeArrowheads="1"/>
            </p:cNvSpPr>
            <p:nvPr/>
          </p:nvSpPr>
          <p:spPr bwMode="auto">
            <a:xfrm>
              <a:off x="2613" y="2299"/>
              <a:ext cx="80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84" name="Oval 639"/>
            <p:cNvSpPr>
              <a:spLocks noChangeArrowheads="1"/>
            </p:cNvSpPr>
            <p:nvPr/>
          </p:nvSpPr>
          <p:spPr bwMode="auto">
            <a:xfrm>
              <a:off x="2775" y="2299"/>
              <a:ext cx="82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85" name="Oval 640"/>
            <p:cNvSpPr>
              <a:spLocks noChangeArrowheads="1"/>
            </p:cNvSpPr>
            <p:nvPr/>
          </p:nvSpPr>
          <p:spPr bwMode="auto">
            <a:xfrm>
              <a:off x="2939" y="2299"/>
              <a:ext cx="80" cy="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86" name="Oval 641"/>
            <p:cNvSpPr>
              <a:spLocks noChangeArrowheads="1"/>
            </p:cNvSpPr>
            <p:nvPr/>
          </p:nvSpPr>
          <p:spPr bwMode="auto">
            <a:xfrm>
              <a:off x="3102" y="2299"/>
              <a:ext cx="81" cy="75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87" name="Line 648"/>
            <p:cNvSpPr>
              <a:spLocks noChangeShapeType="1"/>
            </p:cNvSpPr>
            <p:nvPr/>
          </p:nvSpPr>
          <p:spPr bwMode="auto">
            <a:xfrm>
              <a:off x="192" y="2562"/>
              <a:ext cx="3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88" name="Line 649"/>
            <p:cNvSpPr>
              <a:spLocks noChangeShapeType="1"/>
            </p:cNvSpPr>
            <p:nvPr/>
          </p:nvSpPr>
          <p:spPr bwMode="auto">
            <a:xfrm>
              <a:off x="192" y="3219"/>
              <a:ext cx="3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4" name="Group 686"/>
            <p:cNvGrpSpPr>
              <a:grpSpLocks/>
            </p:cNvGrpSpPr>
            <p:nvPr/>
          </p:nvGrpSpPr>
          <p:grpSpPr bwMode="auto">
            <a:xfrm>
              <a:off x="322" y="3611"/>
              <a:ext cx="2857" cy="254"/>
              <a:chOff x="1732" y="3583"/>
              <a:chExt cx="3072" cy="291"/>
            </a:xfrm>
          </p:grpSpPr>
          <p:sp>
            <p:nvSpPr>
              <p:cNvPr id="2392" name="Oval 650"/>
              <p:cNvSpPr>
                <a:spLocks noChangeArrowheads="1"/>
              </p:cNvSpPr>
              <p:nvPr/>
            </p:nvSpPr>
            <p:spPr bwMode="auto">
              <a:xfrm>
                <a:off x="1732" y="3583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3" name="Oval 651"/>
              <p:cNvSpPr>
                <a:spLocks noChangeArrowheads="1"/>
              </p:cNvSpPr>
              <p:nvPr/>
            </p:nvSpPr>
            <p:spPr bwMode="auto">
              <a:xfrm>
                <a:off x="1908" y="3583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4" name="Oval 652"/>
              <p:cNvSpPr>
                <a:spLocks noChangeArrowheads="1"/>
              </p:cNvSpPr>
              <p:nvPr/>
            </p:nvSpPr>
            <p:spPr bwMode="auto">
              <a:xfrm>
                <a:off x="2083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5" name="Oval 653"/>
              <p:cNvSpPr>
                <a:spLocks noChangeArrowheads="1"/>
              </p:cNvSpPr>
              <p:nvPr/>
            </p:nvSpPr>
            <p:spPr bwMode="auto">
              <a:xfrm>
                <a:off x="2259" y="3583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6" name="Oval 654"/>
              <p:cNvSpPr>
                <a:spLocks noChangeArrowheads="1"/>
              </p:cNvSpPr>
              <p:nvPr/>
            </p:nvSpPr>
            <p:spPr bwMode="auto">
              <a:xfrm>
                <a:off x="2434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7" name="Oval 655"/>
              <p:cNvSpPr>
                <a:spLocks noChangeArrowheads="1"/>
              </p:cNvSpPr>
              <p:nvPr/>
            </p:nvSpPr>
            <p:spPr bwMode="auto">
              <a:xfrm>
                <a:off x="2610" y="3583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8" name="Oval 656"/>
              <p:cNvSpPr>
                <a:spLocks noChangeArrowheads="1"/>
              </p:cNvSpPr>
              <p:nvPr/>
            </p:nvSpPr>
            <p:spPr bwMode="auto">
              <a:xfrm>
                <a:off x="2785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9" name="Oval 657"/>
              <p:cNvSpPr>
                <a:spLocks noChangeArrowheads="1"/>
              </p:cNvSpPr>
              <p:nvPr/>
            </p:nvSpPr>
            <p:spPr bwMode="auto">
              <a:xfrm>
                <a:off x="2961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0" name="Oval 658"/>
              <p:cNvSpPr>
                <a:spLocks noChangeArrowheads="1"/>
              </p:cNvSpPr>
              <p:nvPr/>
            </p:nvSpPr>
            <p:spPr bwMode="auto">
              <a:xfrm>
                <a:off x="3136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1" name="Oval 659"/>
              <p:cNvSpPr>
                <a:spLocks noChangeArrowheads="1"/>
              </p:cNvSpPr>
              <p:nvPr/>
            </p:nvSpPr>
            <p:spPr bwMode="auto">
              <a:xfrm>
                <a:off x="3312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2" name="Oval 660"/>
              <p:cNvSpPr>
                <a:spLocks noChangeArrowheads="1"/>
              </p:cNvSpPr>
              <p:nvPr/>
            </p:nvSpPr>
            <p:spPr bwMode="auto">
              <a:xfrm>
                <a:off x="3487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3" name="Oval 661"/>
              <p:cNvSpPr>
                <a:spLocks noChangeArrowheads="1"/>
              </p:cNvSpPr>
              <p:nvPr/>
            </p:nvSpPr>
            <p:spPr bwMode="auto">
              <a:xfrm>
                <a:off x="3663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4" name="Oval 662"/>
              <p:cNvSpPr>
                <a:spLocks noChangeArrowheads="1"/>
              </p:cNvSpPr>
              <p:nvPr/>
            </p:nvSpPr>
            <p:spPr bwMode="auto">
              <a:xfrm>
                <a:off x="3839" y="3583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5" name="Oval 663"/>
              <p:cNvSpPr>
                <a:spLocks noChangeArrowheads="1"/>
              </p:cNvSpPr>
              <p:nvPr/>
            </p:nvSpPr>
            <p:spPr bwMode="auto">
              <a:xfrm>
                <a:off x="4014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6" name="Oval 664"/>
              <p:cNvSpPr>
                <a:spLocks noChangeArrowheads="1"/>
              </p:cNvSpPr>
              <p:nvPr/>
            </p:nvSpPr>
            <p:spPr bwMode="auto">
              <a:xfrm>
                <a:off x="4190" y="3583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7" name="Oval 665"/>
              <p:cNvSpPr>
                <a:spLocks noChangeArrowheads="1"/>
              </p:cNvSpPr>
              <p:nvPr/>
            </p:nvSpPr>
            <p:spPr bwMode="auto">
              <a:xfrm>
                <a:off x="4365" y="3583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8" name="Oval 666"/>
              <p:cNvSpPr>
                <a:spLocks noChangeArrowheads="1"/>
              </p:cNvSpPr>
              <p:nvPr/>
            </p:nvSpPr>
            <p:spPr bwMode="auto">
              <a:xfrm>
                <a:off x="4541" y="3583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9" name="Oval 667"/>
              <p:cNvSpPr>
                <a:spLocks noChangeArrowheads="1"/>
              </p:cNvSpPr>
              <p:nvPr/>
            </p:nvSpPr>
            <p:spPr bwMode="auto">
              <a:xfrm>
                <a:off x="4716" y="3583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0" name="Oval 668"/>
              <p:cNvSpPr>
                <a:spLocks noChangeArrowheads="1"/>
              </p:cNvSpPr>
              <p:nvPr/>
            </p:nvSpPr>
            <p:spPr bwMode="auto">
              <a:xfrm>
                <a:off x="1732" y="3787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1" name="Oval 669"/>
              <p:cNvSpPr>
                <a:spLocks noChangeArrowheads="1"/>
              </p:cNvSpPr>
              <p:nvPr/>
            </p:nvSpPr>
            <p:spPr bwMode="auto">
              <a:xfrm>
                <a:off x="1908" y="3787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2" name="Oval 670"/>
              <p:cNvSpPr>
                <a:spLocks noChangeArrowheads="1"/>
              </p:cNvSpPr>
              <p:nvPr/>
            </p:nvSpPr>
            <p:spPr bwMode="auto">
              <a:xfrm>
                <a:off x="2083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3" name="Oval 671"/>
              <p:cNvSpPr>
                <a:spLocks noChangeArrowheads="1"/>
              </p:cNvSpPr>
              <p:nvPr/>
            </p:nvSpPr>
            <p:spPr bwMode="auto">
              <a:xfrm>
                <a:off x="2259" y="3787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4" name="Oval 672"/>
              <p:cNvSpPr>
                <a:spLocks noChangeArrowheads="1"/>
              </p:cNvSpPr>
              <p:nvPr/>
            </p:nvSpPr>
            <p:spPr bwMode="auto">
              <a:xfrm>
                <a:off x="2434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5" name="Oval 673"/>
              <p:cNvSpPr>
                <a:spLocks noChangeArrowheads="1"/>
              </p:cNvSpPr>
              <p:nvPr/>
            </p:nvSpPr>
            <p:spPr bwMode="auto">
              <a:xfrm>
                <a:off x="2610" y="3787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6" name="Oval 674"/>
              <p:cNvSpPr>
                <a:spLocks noChangeArrowheads="1"/>
              </p:cNvSpPr>
              <p:nvPr/>
            </p:nvSpPr>
            <p:spPr bwMode="auto">
              <a:xfrm>
                <a:off x="2785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7" name="Oval 675"/>
              <p:cNvSpPr>
                <a:spLocks noChangeArrowheads="1"/>
              </p:cNvSpPr>
              <p:nvPr/>
            </p:nvSpPr>
            <p:spPr bwMode="auto">
              <a:xfrm>
                <a:off x="2961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8" name="Oval 676"/>
              <p:cNvSpPr>
                <a:spLocks noChangeArrowheads="1"/>
              </p:cNvSpPr>
              <p:nvPr/>
            </p:nvSpPr>
            <p:spPr bwMode="auto">
              <a:xfrm>
                <a:off x="3136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9" name="Oval 677"/>
              <p:cNvSpPr>
                <a:spLocks noChangeArrowheads="1"/>
              </p:cNvSpPr>
              <p:nvPr/>
            </p:nvSpPr>
            <p:spPr bwMode="auto">
              <a:xfrm>
                <a:off x="3312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0" name="Oval 678"/>
              <p:cNvSpPr>
                <a:spLocks noChangeArrowheads="1"/>
              </p:cNvSpPr>
              <p:nvPr/>
            </p:nvSpPr>
            <p:spPr bwMode="auto">
              <a:xfrm>
                <a:off x="3487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1" name="Oval 679"/>
              <p:cNvSpPr>
                <a:spLocks noChangeArrowheads="1"/>
              </p:cNvSpPr>
              <p:nvPr/>
            </p:nvSpPr>
            <p:spPr bwMode="auto">
              <a:xfrm>
                <a:off x="3663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2" name="Oval 680"/>
              <p:cNvSpPr>
                <a:spLocks noChangeArrowheads="1"/>
              </p:cNvSpPr>
              <p:nvPr/>
            </p:nvSpPr>
            <p:spPr bwMode="auto">
              <a:xfrm>
                <a:off x="3839" y="3787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3" name="Oval 681"/>
              <p:cNvSpPr>
                <a:spLocks noChangeArrowheads="1"/>
              </p:cNvSpPr>
              <p:nvPr/>
            </p:nvSpPr>
            <p:spPr bwMode="auto">
              <a:xfrm>
                <a:off x="4014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4" name="Oval 682"/>
              <p:cNvSpPr>
                <a:spLocks noChangeArrowheads="1"/>
              </p:cNvSpPr>
              <p:nvPr/>
            </p:nvSpPr>
            <p:spPr bwMode="auto">
              <a:xfrm>
                <a:off x="4190" y="3787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5" name="Oval 683"/>
              <p:cNvSpPr>
                <a:spLocks noChangeArrowheads="1"/>
              </p:cNvSpPr>
              <p:nvPr/>
            </p:nvSpPr>
            <p:spPr bwMode="auto">
              <a:xfrm>
                <a:off x="4365" y="3787"/>
                <a:ext cx="88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6" name="Oval 684"/>
              <p:cNvSpPr>
                <a:spLocks noChangeArrowheads="1"/>
              </p:cNvSpPr>
              <p:nvPr/>
            </p:nvSpPr>
            <p:spPr bwMode="auto">
              <a:xfrm>
                <a:off x="4541" y="3787"/>
                <a:ext cx="87" cy="8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7" name="Oval 685"/>
              <p:cNvSpPr>
                <a:spLocks noChangeArrowheads="1"/>
              </p:cNvSpPr>
              <p:nvPr/>
            </p:nvSpPr>
            <p:spPr bwMode="auto">
              <a:xfrm>
                <a:off x="4716" y="3787"/>
                <a:ext cx="88" cy="8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390" name="Line 689"/>
            <p:cNvSpPr>
              <a:spLocks noChangeShapeType="1"/>
            </p:cNvSpPr>
            <p:nvPr/>
          </p:nvSpPr>
          <p:spPr bwMode="auto">
            <a:xfrm flipH="1">
              <a:off x="1737" y="1064"/>
              <a:ext cx="23" cy="3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91" name="Line 690"/>
            <p:cNvSpPr>
              <a:spLocks noChangeShapeType="1"/>
            </p:cNvSpPr>
            <p:nvPr/>
          </p:nvSpPr>
          <p:spPr bwMode="auto">
            <a:xfrm flipH="1">
              <a:off x="1085" y="1056"/>
              <a:ext cx="23" cy="3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771"/>
          <p:cNvGrpSpPr>
            <a:grpSpLocks/>
          </p:cNvGrpSpPr>
          <p:nvPr/>
        </p:nvGrpSpPr>
        <p:grpSpPr bwMode="auto">
          <a:xfrm>
            <a:off x="5257800" y="1447800"/>
            <a:ext cx="2133600" cy="1981200"/>
            <a:chOff x="3600" y="912"/>
            <a:chExt cx="1344" cy="1248"/>
          </a:xfrm>
        </p:grpSpPr>
        <p:graphicFrame>
          <p:nvGraphicFramePr>
            <p:cNvPr id="2057" name="Object 700"/>
            <p:cNvGraphicFramePr>
              <a:graphicFrameLocks noChangeAspect="1"/>
            </p:cNvGraphicFramePr>
            <p:nvPr/>
          </p:nvGraphicFramePr>
          <p:xfrm>
            <a:off x="3600" y="1392"/>
            <a:ext cx="256" cy="176"/>
          </p:xfrm>
          <a:graphic>
            <a:graphicData uri="http://schemas.openxmlformats.org/presentationml/2006/ole">
              <p:oleObj spid="_x0000_s2057" name="Equation" r:id="rId4" imgW="406080" imgH="279360" progId="Equation.3">
                <p:embed/>
              </p:oleObj>
            </a:graphicData>
          </a:graphic>
        </p:graphicFrame>
        <p:sp>
          <p:nvSpPr>
            <p:cNvPr id="2112" name="Line 692"/>
            <p:cNvSpPr>
              <a:spLocks noChangeShapeType="1"/>
            </p:cNvSpPr>
            <p:nvPr/>
          </p:nvSpPr>
          <p:spPr bwMode="auto">
            <a:xfrm>
              <a:off x="3936" y="912"/>
              <a:ext cx="0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13" name="Line 693"/>
            <p:cNvSpPr>
              <a:spLocks noChangeShapeType="1"/>
            </p:cNvSpPr>
            <p:nvPr/>
          </p:nvSpPr>
          <p:spPr bwMode="auto">
            <a:xfrm rot="5400000">
              <a:off x="4440" y="1416"/>
              <a:ext cx="0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2058" name="Object 706"/>
            <p:cNvGraphicFramePr>
              <a:graphicFrameLocks noChangeAspect="1"/>
            </p:cNvGraphicFramePr>
            <p:nvPr/>
          </p:nvGraphicFramePr>
          <p:xfrm>
            <a:off x="4320" y="1992"/>
            <a:ext cx="208" cy="168"/>
          </p:xfrm>
          <a:graphic>
            <a:graphicData uri="http://schemas.openxmlformats.org/presentationml/2006/ole">
              <p:oleObj spid="_x0000_s2058" name="Equation" r:id="rId5" imgW="330120" imgH="266400" progId="Equation.3">
                <p:embed/>
              </p:oleObj>
            </a:graphicData>
          </a:graphic>
        </p:graphicFrame>
      </p:grpSp>
      <p:sp>
        <p:nvSpPr>
          <p:cNvPr id="2065" name="Oval 709"/>
          <p:cNvSpPr>
            <a:spLocks noChangeArrowheads="1"/>
          </p:cNvSpPr>
          <p:nvPr/>
        </p:nvSpPr>
        <p:spPr bwMode="auto">
          <a:xfrm>
            <a:off x="7192963" y="3970338"/>
            <a:ext cx="128587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6" name="Oval 710"/>
          <p:cNvSpPr>
            <a:spLocks noChangeArrowheads="1"/>
          </p:cNvSpPr>
          <p:nvPr/>
        </p:nvSpPr>
        <p:spPr bwMode="auto">
          <a:xfrm>
            <a:off x="7453313" y="3970338"/>
            <a:ext cx="127000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7" name="Oval 711"/>
          <p:cNvSpPr>
            <a:spLocks noChangeArrowheads="1"/>
          </p:cNvSpPr>
          <p:nvPr/>
        </p:nvSpPr>
        <p:spPr bwMode="auto">
          <a:xfrm>
            <a:off x="7710488" y="3970338"/>
            <a:ext cx="130175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8" name="Oval 712"/>
          <p:cNvSpPr>
            <a:spLocks noChangeArrowheads="1"/>
          </p:cNvSpPr>
          <p:nvPr/>
        </p:nvSpPr>
        <p:spPr bwMode="auto">
          <a:xfrm>
            <a:off x="7970838" y="3970338"/>
            <a:ext cx="127000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9" name="Oval 714"/>
          <p:cNvSpPr>
            <a:spLocks noChangeArrowheads="1"/>
          </p:cNvSpPr>
          <p:nvPr/>
        </p:nvSpPr>
        <p:spPr bwMode="auto">
          <a:xfrm>
            <a:off x="6934200" y="4213225"/>
            <a:ext cx="128588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0" name="Oval 715"/>
          <p:cNvSpPr>
            <a:spLocks noChangeArrowheads="1"/>
          </p:cNvSpPr>
          <p:nvPr/>
        </p:nvSpPr>
        <p:spPr bwMode="auto">
          <a:xfrm>
            <a:off x="7192963" y="4213225"/>
            <a:ext cx="128587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1" name="Oval 716"/>
          <p:cNvSpPr>
            <a:spLocks noChangeArrowheads="1"/>
          </p:cNvSpPr>
          <p:nvPr/>
        </p:nvSpPr>
        <p:spPr bwMode="auto">
          <a:xfrm>
            <a:off x="7453313" y="4213225"/>
            <a:ext cx="127000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2" name="Oval 717"/>
          <p:cNvSpPr>
            <a:spLocks noChangeArrowheads="1"/>
          </p:cNvSpPr>
          <p:nvPr/>
        </p:nvSpPr>
        <p:spPr bwMode="auto">
          <a:xfrm>
            <a:off x="7710488" y="4213225"/>
            <a:ext cx="130175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3" name="Oval 718"/>
          <p:cNvSpPr>
            <a:spLocks noChangeArrowheads="1"/>
          </p:cNvSpPr>
          <p:nvPr/>
        </p:nvSpPr>
        <p:spPr bwMode="auto">
          <a:xfrm>
            <a:off x="7970838" y="4213225"/>
            <a:ext cx="127000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4" name="Oval 719"/>
          <p:cNvSpPr>
            <a:spLocks noChangeArrowheads="1"/>
          </p:cNvSpPr>
          <p:nvPr/>
        </p:nvSpPr>
        <p:spPr bwMode="auto">
          <a:xfrm>
            <a:off x="8229600" y="4213225"/>
            <a:ext cx="128588" cy="1206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5" name="Oval 720"/>
          <p:cNvSpPr>
            <a:spLocks noChangeArrowheads="1"/>
          </p:cNvSpPr>
          <p:nvPr/>
        </p:nvSpPr>
        <p:spPr bwMode="auto">
          <a:xfrm>
            <a:off x="6934200" y="4495800"/>
            <a:ext cx="128588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6" name="Oval 721"/>
          <p:cNvSpPr>
            <a:spLocks noChangeArrowheads="1"/>
          </p:cNvSpPr>
          <p:nvPr/>
        </p:nvSpPr>
        <p:spPr bwMode="auto">
          <a:xfrm>
            <a:off x="7192963" y="4495800"/>
            <a:ext cx="128587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7" name="Oval 722"/>
          <p:cNvSpPr>
            <a:spLocks noChangeArrowheads="1"/>
          </p:cNvSpPr>
          <p:nvPr/>
        </p:nvSpPr>
        <p:spPr bwMode="auto">
          <a:xfrm>
            <a:off x="7453313" y="4495800"/>
            <a:ext cx="127000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8" name="Oval 723"/>
          <p:cNvSpPr>
            <a:spLocks noChangeArrowheads="1"/>
          </p:cNvSpPr>
          <p:nvPr/>
        </p:nvSpPr>
        <p:spPr bwMode="auto">
          <a:xfrm>
            <a:off x="7710488" y="4495800"/>
            <a:ext cx="130175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9" name="Oval 724"/>
          <p:cNvSpPr>
            <a:spLocks noChangeArrowheads="1"/>
          </p:cNvSpPr>
          <p:nvPr/>
        </p:nvSpPr>
        <p:spPr bwMode="auto">
          <a:xfrm>
            <a:off x="7970838" y="4495800"/>
            <a:ext cx="127000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0" name="Oval 725"/>
          <p:cNvSpPr>
            <a:spLocks noChangeArrowheads="1"/>
          </p:cNvSpPr>
          <p:nvPr/>
        </p:nvSpPr>
        <p:spPr bwMode="auto">
          <a:xfrm>
            <a:off x="8229600" y="4495800"/>
            <a:ext cx="128588" cy="1206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1" name="Oval 726"/>
          <p:cNvSpPr>
            <a:spLocks noChangeArrowheads="1"/>
          </p:cNvSpPr>
          <p:nvPr/>
        </p:nvSpPr>
        <p:spPr bwMode="auto">
          <a:xfrm>
            <a:off x="6934200" y="4737100"/>
            <a:ext cx="128588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2" name="Oval 727"/>
          <p:cNvSpPr>
            <a:spLocks noChangeArrowheads="1"/>
          </p:cNvSpPr>
          <p:nvPr/>
        </p:nvSpPr>
        <p:spPr bwMode="auto">
          <a:xfrm>
            <a:off x="7192963" y="4737100"/>
            <a:ext cx="128587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3" name="Oval 728"/>
          <p:cNvSpPr>
            <a:spLocks noChangeArrowheads="1"/>
          </p:cNvSpPr>
          <p:nvPr/>
        </p:nvSpPr>
        <p:spPr bwMode="auto">
          <a:xfrm>
            <a:off x="7453313" y="4737100"/>
            <a:ext cx="127000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4" name="Oval 729"/>
          <p:cNvSpPr>
            <a:spLocks noChangeArrowheads="1"/>
          </p:cNvSpPr>
          <p:nvPr/>
        </p:nvSpPr>
        <p:spPr bwMode="auto">
          <a:xfrm>
            <a:off x="7710488" y="4737100"/>
            <a:ext cx="130175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5" name="Oval 730"/>
          <p:cNvSpPr>
            <a:spLocks noChangeArrowheads="1"/>
          </p:cNvSpPr>
          <p:nvPr/>
        </p:nvSpPr>
        <p:spPr bwMode="auto">
          <a:xfrm>
            <a:off x="7970838" y="4737100"/>
            <a:ext cx="127000" cy="120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6" name="Oval 731"/>
          <p:cNvSpPr>
            <a:spLocks noChangeArrowheads="1"/>
          </p:cNvSpPr>
          <p:nvPr/>
        </p:nvSpPr>
        <p:spPr bwMode="auto">
          <a:xfrm>
            <a:off x="8229600" y="4737100"/>
            <a:ext cx="128588" cy="1206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7" name="Oval 732"/>
          <p:cNvSpPr>
            <a:spLocks noChangeArrowheads="1"/>
          </p:cNvSpPr>
          <p:nvPr/>
        </p:nvSpPr>
        <p:spPr bwMode="auto">
          <a:xfrm>
            <a:off x="6934200" y="5018088"/>
            <a:ext cx="128588" cy="122237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8" name="Oval 733"/>
          <p:cNvSpPr>
            <a:spLocks noChangeArrowheads="1"/>
          </p:cNvSpPr>
          <p:nvPr/>
        </p:nvSpPr>
        <p:spPr bwMode="auto">
          <a:xfrm>
            <a:off x="7192963" y="5018088"/>
            <a:ext cx="128587" cy="1222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9" name="Oval 734"/>
          <p:cNvSpPr>
            <a:spLocks noChangeArrowheads="1"/>
          </p:cNvSpPr>
          <p:nvPr/>
        </p:nvSpPr>
        <p:spPr bwMode="auto">
          <a:xfrm>
            <a:off x="7453313" y="5018088"/>
            <a:ext cx="127000" cy="1222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0" name="Oval 735"/>
          <p:cNvSpPr>
            <a:spLocks noChangeArrowheads="1"/>
          </p:cNvSpPr>
          <p:nvPr/>
        </p:nvSpPr>
        <p:spPr bwMode="auto">
          <a:xfrm>
            <a:off x="7710488" y="5018088"/>
            <a:ext cx="130175" cy="1222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1" name="Oval 736"/>
          <p:cNvSpPr>
            <a:spLocks noChangeArrowheads="1"/>
          </p:cNvSpPr>
          <p:nvPr/>
        </p:nvSpPr>
        <p:spPr bwMode="auto">
          <a:xfrm>
            <a:off x="7970838" y="5018088"/>
            <a:ext cx="127000" cy="1222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2" name="Oval 737"/>
          <p:cNvSpPr>
            <a:spLocks noChangeArrowheads="1"/>
          </p:cNvSpPr>
          <p:nvPr/>
        </p:nvSpPr>
        <p:spPr bwMode="auto">
          <a:xfrm>
            <a:off x="8229600" y="5018088"/>
            <a:ext cx="128588" cy="122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3" name="Oval 739"/>
          <p:cNvSpPr>
            <a:spLocks noChangeArrowheads="1"/>
          </p:cNvSpPr>
          <p:nvPr/>
        </p:nvSpPr>
        <p:spPr bwMode="auto">
          <a:xfrm>
            <a:off x="7192963" y="5260975"/>
            <a:ext cx="128587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4" name="Oval 740"/>
          <p:cNvSpPr>
            <a:spLocks noChangeArrowheads="1"/>
          </p:cNvSpPr>
          <p:nvPr/>
        </p:nvSpPr>
        <p:spPr bwMode="auto">
          <a:xfrm>
            <a:off x="7453313" y="5260975"/>
            <a:ext cx="127000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5" name="Oval 741"/>
          <p:cNvSpPr>
            <a:spLocks noChangeArrowheads="1"/>
          </p:cNvSpPr>
          <p:nvPr/>
        </p:nvSpPr>
        <p:spPr bwMode="auto">
          <a:xfrm>
            <a:off x="7710488" y="5260975"/>
            <a:ext cx="130175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6" name="Oval 742"/>
          <p:cNvSpPr>
            <a:spLocks noChangeArrowheads="1"/>
          </p:cNvSpPr>
          <p:nvPr/>
        </p:nvSpPr>
        <p:spPr bwMode="auto">
          <a:xfrm>
            <a:off x="7970838" y="5260975"/>
            <a:ext cx="127000" cy="120650"/>
          </a:xfrm>
          <a:prstGeom prst="ellipse">
            <a:avLst/>
          </a:prstGeom>
          <a:solidFill>
            <a:srgbClr val="F4F49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7" name="Line 744"/>
          <p:cNvSpPr>
            <a:spLocks noChangeShapeType="1"/>
          </p:cNvSpPr>
          <p:nvPr/>
        </p:nvSpPr>
        <p:spPr bwMode="auto">
          <a:xfrm>
            <a:off x="6324600" y="4137025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98" name="Line 745"/>
          <p:cNvSpPr>
            <a:spLocks noChangeShapeType="1"/>
          </p:cNvSpPr>
          <p:nvPr/>
        </p:nvSpPr>
        <p:spPr bwMode="auto">
          <a:xfrm>
            <a:off x="6324600" y="5203825"/>
            <a:ext cx="217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99" name="Line 746"/>
          <p:cNvSpPr>
            <a:spLocks noChangeShapeType="1"/>
          </p:cNvSpPr>
          <p:nvPr/>
        </p:nvSpPr>
        <p:spPr bwMode="auto">
          <a:xfrm rot="-5400000">
            <a:off x="6096000" y="4860925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00" name="Line 747"/>
          <p:cNvSpPr>
            <a:spLocks noChangeShapeType="1"/>
          </p:cNvSpPr>
          <p:nvPr/>
        </p:nvSpPr>
        <p:spPr bwMode="auto">
          <a:xfrm rot="-5400000">
            <a:off x="7124700" y="4860925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050" name="Object 749"/>
          <p:cNvGraphicFramePr>
            <a:graphicFrameLocks noChangeAspect="1"/>
          </p:cNvGraphicFramePr>
          <p:nvPr/>
        </p:nvGraphicFramePr>
        <p:xfrm>
          <a:off x="7467600" y="5584825"/>
          <a:ext cx="292100" cy="190500"/>
        </p:xfrm>
        <a:graphic>
          <a:graphicData uri="http://schemas.openxmlformats.org/presentationml/2006/ole">
            <p:oleObj spid="_x0000_s2050" name="Equation" r:id="rId6" imgW="291960" imgH="190440" progId="Equation.3">
              <p:embed/>
            </p:oleObj>
          </a:graphicData>
        </a:graphic>
      </p:graphicFrame>
      <p:graphicFrame>
        <p:nvGraphicFramePr>
          <p:cNvPr id="2051" name="Object 750"/>
          <p:cNvGraphicFramePr>
            <a:graphicFrameLocks noChangeAspect="1"/>
          </p:cNvGraphicFramePr>
          <p:nvPr/>
        </p:nvGraphicFramePr>
        <p:xfrm>
          <a:off x="6477000" y="4594225"/>
          <a:ext cx="292100" cy="241300"/>
        </p:xfrm>
        <a:graphic>
          <a:graphicData uri="http://schemas.openxmlformats.org/presentationml/2006/ole">
            <p:oleObj spid="_x0000_s2051" name="Equation" r:id="rId7" imgW="291960" imgH="241200" progId="Equation.3">
              <p:embed/>
            </p:oleObj>
          </a:graphicData>
        </a:graphic>
      </p:graphicFrame>
      <p:sp>
        <p:nvSpPr>
          <p:cNvPr id="2101" name="Line 751"/>
          <p:cNvSpPr>
            <a:spLocks noChangeShapeType="1"/>
          </p:cNvSpPr>
          <p:nvPr/>
        </p:nvSpPr>
        <p:spPr bwMode="auto">
          <a:xfrm flipV="1">
            <a:off x="6629400" y="41370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2" name="Line 752"/>
          <p:cNvSpPr>
            <a:spLocks noChangeShapeType="1"/>
          </p:cNvSpPr>
          <p:nvPr/>
        </p:nvSpPr>
        <p:spPr bwMode="auto">
          <a:xfrm>
            <a:off x="6629400" y="48990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03" name="Line 753"/>
          <p:cNvSpPr>
            <a:spLocks noChangeShapeType="1"/>
          </p:cNvSpPr>
          <p:nvPr/>
        </p:nvSpPr>
        <p:spPr bwMode="auto">
          <a:xfrm>
            <a:off x="7848600" y="56610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4" name="Line 754"/>
          <p:cNvSpPr>
            <a:spLocks noChangeShapeType="1"/>
          </p:cNvSpPr>
          <p:nvPr/>
        </p:nvSpPr>
        <p:spPr bwMode="auto">
          <a:xfrm>
            <a:off x="7124700" y="56610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05" name="Line 755"/>
          <p:cNvSpPr>
            <a:spLocks noChangeShapeType="1"/>
          </p:cNvSpPr>
          <p:nvPr/>
        </p:nvSpPr>
        <p:spPr bwMode="auto">
          <a:xfrm flipV="1">
            <a:off x="6997700" y="53689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052" name="Object 758"/>
          <p:cNvGraphicFramePr>
            <a:graphicFrameLocks noChangeAspect="1"/>
          </p:cNvGraphicFramePr>
          <p:nvPr/>
        </p:nvGraphicFramePr>
        <p:xfrm>
          <a:off x="6781800" y="6042025"/>
          <a:ext cx="495300" cy="241300"/>
        </p:xfrm>
        <a:graphic>
          <a:graphicData uri="http://schemas.openxmlformats.org/presentationml/2006/ole">
            <p:oleObj spid="_x0000_s2052" name="Equation" r:id="rId8" imgW="495000" imgH="241200" progId="Equation.3">
              <p:embed/>
            </p:oleObj>
          </a:graphicData>
        </a:graphic>
      </p:graphicFrame>
      <p:sp>
        <p:nvSpPr>
          <p:cNvPr id="2106" name="Line 760"/>
          <p:cNvSpPr>
            <a:spLocks noChangeShapeType="1"/>
          </p:cNvSpPr>
          <p:nvPr/>
        </p:nvSpPr>
        <p:spPr bwMode="auto">
          <a:xfrm flipV="1">
            <a:off x="8293100" y="53181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053" name="Object 762"/>
          <p:cNvGraphicFramePr>
            <a:graphicFrameLocks noChangeAspect="1"/>
          </p:cNvGraphicFramePr>
          <p:nvPr/>
        </p:nvGraphicFramePr>
        <p:xfrm>
          <a:off x="7848600" y="6042025"/>
          <a:ext cx="927100" cy="241300"/>
        </p:xfrm>
        <a:graphic>
          <a:graphicData uri="http://schemas.openxmlformats.org/presentationml/2006/ole">
            <p:oleObj spid="_x0000_s2053" name="Equation" r:id="rId9" imgW="927000" imgH="241200" progId="Equation.3">
              <p:embed/>
            </p:oleObj>
          </a:graphicData>
        </a:graphic>
      </p:graphicFrame>
      <p:sp>
        <p:nvSpPr>
          <p:cNvPr id="2107" name="Line 763"/>
          <p:cNvSpPr>
            <a:spLocks noChangeShapeType="1"/>
          </p:cNvSpPr>
          <p:nvPr/>
        </p:nvSpPr>
        <p:spPr bwMode="auto">
          <a:xfrm rot="5400000" flipV="1">
            <a:off x="6731000" y="37179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8" name="Line 764"/>
          <p:cNvSpPr>
            <a:spLocks noChangeShapeType="1"/>
          </p:cNvSpPr>
          <p:nvPr/>
        </p:nvSpPr>
        <p:spPr bwMode="auto">
          <a:xfrm rot="5400000" flipV="1">
            <a:off x="6705600" y="50133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054" name="Object 767"/>
          <p:cNvGraphicFramePr>
            <a:graphicFrameLocks noChangeAspect="1"/>
          </p:cNvGraphicFramePr>
          <p:nvPr/>
        </p:nvGraphicFramePr>
        <p:xfrm>
          <a:off x="5715000" y="5219700"/>
          <a:ext cx="558800" cy="292100"/>
        </p:xfrm>
        <a:graphic>
          <a:graphicData uri="http://schemas.openxmlformats.org/presentationml/2006/ole">
            <p:oleObj spid="_x0000_s2054" name="Equation" r:id="rId10" imgW="558720" imgH="291960" progId="Equation.3">
              <p:embed/>
            </p:oleObj>
          </a:graphicData>
        </a:graphic>
      </p:graphicFrame>
      <p:graphicFrame>
        <p:nvGraphicFramePr>
          <p:cNvPr id="2055" name="Object 769"/>
          <p:cNvGraphicFramePr>
            <a:graphicFrameLocks noChangeAspect="1"/>
          </p:cNvGraphicFramePr>
          <p:nvPr/>
        </p:nvGraphicFramePr>
        <p:xfrm>
          <a:off x="5372100" y="3898900"/>
          <a:ext cx="990600" cy="292100"/>
        </p:xfrm>
        <a:graphic>
          <a:graphicData uri="http://schemas.openxmlformats.org/presentationml/2006/ole">
            <p:oleObj spid="_x0000_s2055" name="Equation" r:id="rId11" imgW="990360" imgH="291960" progId="Equation.3">
              <p:embed/>
            </p:oleObj>
          </a:graphicData>
        </a:graphic>
      </p:graphicFrame>
      <p:sp>
        <p:nvSpPr>
          <p:cNvPr id="2109" name="Text Box 770"/>
          <p:cNvSpPr txBox="1">
            <a:spLocks noChangeArrowheads="1"/>
          </p:cNvSpPr>
          <p:nvPr/>
        </p:nvSpPr>
        <p:spPr bwMode="auto">
          <a:xfrm>
            <a:off x="5791200" y="1447800"/>
            <a:ext cx="297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Real*8   u(0:nx+1, 0:ny+1, 0:1)</a:t>
            </a:r>
          </a:p>
        </p:txBody>
      </p:sp>
      <p:sp>
        <p:nvSpPr>
          <p:cNvPr id="2110" name="Line 772"/>
          <p:cNvSpPr>
            <a:spLocks noChangeShapeType="1"/>
          </p:cNvSpPr>
          <p:nvPr/>
        </p:nvSpPr>
        <p:spPr bwMode="auto">
          <a:xfrm flipH="1">
            <a:off x="7848600" y="17526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056" name="Object 774"/>
          <p:cNvGraphicFramePr>
            <a:graphicFrameLocks noChangeAspect="1"/>
          </p:cNvGraphicFramePr>
          <p:nvPr/>
        </p:nvGraphicFramePr>
        <p:xfrm>
          <a:off x="7315200" y="2362200"/>
          <a:ext cx="762000" cy="241300"/>
        </p:xfrm>
        <a:graphic>
          <a:graphicData uri="http://schemas.openxmlformats.org/presentationml/2006/ole">
            <p:oleObj spid="_x0000_s2056" name="Equation" r:id="rId12" imgW="761760" imgH="241200" progId="Equation.3">
              <p:embed/>
            </p:oleObj>
          </a:graphicData>
        </a:graphic>
      </p:graphicFrame>
      <p:sp>
        <p:nvSpPr>
          <p:cNvPr id="2111" name="Text Box 775"/>
          <p:cNvSpPr txBox="1">
            <a:spLocks noChangeArrowheads="1"/>
          </p:cNvSpPr>
          <p:nvPr/>
        </p:nvSpPr>
        <p:spPr bwMode="auto">
          <a:xfrm>
            <a:off x="6054725" y="2336800"/>
            <a:ext cx="1306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‘</a:t>
            </a:r>
            <a:r>
              <a:rPr lang="en-US"/>
              <a:t>time</a:t>
            </a:r>
            <a:r>
              <a:rPr lang="en-US">
                <a:latin typeface="Arial Unicode MS" pitchFamily="34" charset="-128"/>
              </a:rPr>
              <a:t>’</a:t>
            </a:r>
            <a:r>
              <a:rPr lang="en-US"/>
              <a:t> level =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30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32E90-0B10-4517-B5E0-A62318EC07DA}" type="slidenum">
              <a:rPr lang="en-US" smtClean="0"/>
              <a:pPr/>
              <a:t>37</a:t>
            </a:fld>
            <a:r>
              <a:rPr lang="en-US" smtClean="0"/>
              <a:t> 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2800" smtClean="0"/>
              <a:t>High-level structure of code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725" y="1206500"/>
            <a:ext cx="8626475" cy="5187950"/>
          </a:xfrm>
        </p:spPr>
        <p:txBody>
          <a:bodyPr/>
          <a:lstStyle/>
          <a:p>
            <a:pPr eaLnBrk="1" hangingPunct="1"/>
            <a:r>
              <a:rPr lang="en-US" sz="2000" smtClean="0"/>
              <a:t>INIT</a:t>
            </a:r>
          </a:p>
          <a:p>
            <a:pPr eaLnBrk="1" hangingPunct="1"/>
            <a:r>
              <a:rPr lang="en-US" sz="2000" smtClean="0"/>
              <a:t>Use #ifdef MPI, #ifdef CAF, #ifdef CAF_overlap in single source</a:t>
            </a:r>
          </a:p>
          <a:p>
            <a:pPr eaLnBrk="1" hangingPunct="1"/>
            <a:r>
              <a:rPr lang="en-US" sz="2000" smtClean="0"/>
              <a:t>Set global boundary conditions</a:t>
            </a:r>
          </a:p>
          <a:p>
            <a:pPr eaLnBrk="1" hangingPunct="1"/>
            <a:r>
              <a:rPr lang="en-US" sz="2000" smtClean="0"/>
              <a:t>DO iter = 1, maxiter</a:t>
            </a:r>
          </a:p>
          <a:p>
            <a:pPr lvl="1" eaLnBrk="1" hangingPunct="1"/>
            <a:r>
              <a:rPr lang="en-US" sz="1800" b="1" smtClean="0"/>
              <a:t>Communicate</a:t>
            </a:r>
            <a:r>
              <a:rPr lang="en-US" sz="1800" smtClean="0"/>
              <a:t> halo exchanges via MPI or CAF</a:t>
            </a:r>
          </a:p>
          <a:p>
            <a:pPr lvl="1" eaLnBrk="1" hangingPunct="1"/>
            <a:r>
              <a:rPr lang="en-US" sz="1800" b="1" smtClean="0"/>
              <a:t>Compute</a:t>
            </a:r>
            <a:r>
              <a:rPr lang="en-US" sz="1800" smtClean="0"/>
              <a:t> for each processor </a:t>
            </a:r>
          </a:p>
          <a:p>
            <a:pPr lvl="2" eaLnBrk="1" hangingPunct="1"/>
            <a:r>
              <a:rPr lang="en-US" sz="1800" smtClean="0"/>
              <a:t>Call Laplace (u, k0, k1, dumax, nx, ny, alpha)</a:t>
            </a:r>
          </a:p>
          <a:p>
            <a:pPr lvl="2" eaLnBrk="1" hangingPunct="1"/>
            <a:r>
              <a:rPr lang="en-US" sz="1800" smtClean="0"/>
              <a:t>After loops in Laplace for MPI, CAF </a:t>
            </a:r>
            <a:r>
              <a:rPr lang="en-US" sz="1800" b="1" smtClean="0"/>
              <a:t>return</a:t>
            </a:r>
            <a:r>
              <a:rPr lang="en-US" sz="1800" smtClean="0"/>
              <a:t>. For CAF_overlap communicate a) halo data, and b) each PE PUT local dumax to ‘master’</a:t>
            </a:r>
          </a:p>
          <a:p>
            <a:pPr lvl="1" eaLnBrk="1" hangingPunct="1"/>
            <a:r>
              <a:rPr lang="en-US" sz="1800" b="1" smtClean="0"/>
              <a:t>Communicate</a:t>
            </a:r>
            <a:r>
              <a:rPr lang="en-US" sz="1800" smtClean="0"/>
              <a:t> dumax:</a:t>
            </a:r>
          </a:p>
          <a:p>
            <a:pPr lvl="2" eaLnBrk="1" hangingPunct="1"/>
            <a:r>
              <a:rPr lang="en-US" sz="1800" smtClean="0"/>
              <a:t>MPI – Allreduce</a:t>
            </a:r>
          </a:p>
          <a:p>
            <a:pPr lvl="2" eaLnBrk="1" hangingPunct="1"/>
            <a:r>
              <a:rPr lang="en-US" sz="1800" smtClean="0"/>
              <a:t>CAF – master reads dumax[source_pe], computes global_dumax, broadcasts global_dumax[dest_pe]</a:t>
            </a:r>
          </a:p>
          <a:p>
            <a:pPr lvl="2" eaLnBrk="1" hangingPunct="1"/>
            <a:r>
              <a:rPr lang="en-US" sz="1800" smtClean="0"/>
              <a:t>CAF_overlap – master computes global_dumax from </a:t>
            </a:r>
            <a:r>
              <a:rPr lang="en-US" sz="1800" i="1" smtClean="0"/>
              <a:t>local</a:t>
            </a:r>
            <a:r>
              <a:rPr lang="en-US" sz="1800" smtClean="0"/>
              <a:t> dumax </a:t>
            </a:r>
            <a:r>
              <a:rPr lang="en-US" sz="1800" i="1" smtClean="0"/>
              <a:t>array</a:t>
            </a:r>
            <a:r>
              <a:rPr lang="en-US" sz="1800" smtClean="0"/>
              <a:t> (filled by all PEs while in Laplace), broadcasts global_dumax[dest_pe]</a:t>
            </a:r>
          </a:p>
          <a:p>
            <a:pPr eaLnBrk="1" hangingPunct="1"/>
            <a:r>
              <a:rPr lang="en-US" sz="2000" smtClean="0"/>
              <a:t>If(global_dumax &lt;   ) go to 1000	</a:t>
            </a:r>
            <a:r>
              <a:rPr lang="en-US" sz="2000" smtClean="0">
                <a:sym typeface="Wingdings" pitchFamily="2" charset="2"/>
              </a:rPr>
              <a:t> convergence test</a:t>
            </a:r>
            <a:endParaRPr lang="en-US" sz="2000" smtClean="0"/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2717800" y="5715000"/>
          <a:ext cx="212725" cy="228600"/>
        </p:xfrm>
        <a:graphic>
          <a:graphicData uri="http://schemas.openxmlformats.org/presentationml/2006/ole">
            <p:oleObj spid="_x0000_s3074" name="Equation" r:id="rId4" imgW="177480" imgH="19044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126AF8C6-1CDC-4FD8-BAF8-DCCDFE85BC2C}" type="slidenum">
              <a:rPr lang="en-US" smtClean="0"/>
              <a:pPr/>
              <a:t>38</a:t>
            </a:fld>
            <a:r>
              <a:rPr lang="en-US" smtClean="0"/>
              <a:t> </a:t>
            </a: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" y="466725"/>
            <a:ext cx="6188075" cy="514350"/>
          </a:xfrm>
        </p:spPr>
        <p:txBody>
          <a:bodyPr/>
          <a:lstStyle/>
          <a:p>
            <a:pPr eaLnBrk="1" hangingPunct="1"/>
            <a:r>
              <a:rPr lang="en-US" sz="2800" smtClean="0"/>
              <a:t>High-level source code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" y="1206500"/>
            <a:ext cx="8705850" cy="49657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integer(4), parameter :: nx = 100, ny = 100, maxiter = 20000	! WEAK scaling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real(8),      parameter :: epsilon = 1.d-4, alpha = 0.95d0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integer(4)                   :: iter, k0, k1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integer(4)                   :: PPX, PPY, px, py, master, pxmaster, pymaster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#ifdef MPI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real(8), dimension(0:nx+1, 0:ny+1, 0:1) :: 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real(8)                                                    :: dumax, global_dumax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call mpi_comm_rank(mpi_comm_world, myrank, ierror)  ! myrank=mype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call mpi_comm_size(mpi_comm_world, mysize, ierror)  ! mysize=numpes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mype = myrank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numpes = mysize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#endif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#ifdef CAF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real(8), allocatable, dimension(:,:,:)[:,:] :: 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real(8), allocatable, dimension[:,:]        :: dumax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real(8)                                                  :: global_dumax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mype = this_image() - 1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      numpes = num_images()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latin typeface="Arial Unicode MS" pitchFamily="34" charset="-128"/>
              </a:rPr>
              <a:t>#endif</a:t>
            </a:r>
            <a:r>
              <a:rPr lang="en-US" sz="1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smtClean="0"/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7512EC09-062E-4E8B-A3E2-54E5E1DAF679}" type="slidenum">
              <a:rPr lang="en-US" smtClean="0"/>
              <a:pPr/>
              <a:t>39</a:t>
            </a:fld>
            <a:r>
              <a:rPr lang="en-US" smtClean="0"/>
              <a:t> </a:t>
            </a: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High-level source code (cont)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#ifdef CAF_overlap		! ‘_overlap’ is optimized CAF version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real(8), allocatable, dimension(:,:,:)[:,:] :: 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real(8), allocatable, dimension</a:t>
            </a:r>
            <a:r>
              <a:rPr lang="en-US" sz="1600" b="1" smtClean="0"/>
              <a:t>(:)</a:t>
            </a:r>
            <a:r>
              <a:rPr lang="en-US" sz="1600" smtClean="0"/>
              <a:t>[:,:]     :: dumax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real(8)                                                   :: global_dumax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common /CAFstuff/ PPX, PPY, px, py, master, pxmaster, pymaster, mype, numpes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mype = this_image() - 1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numpes = num_images()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#endif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PPX = INT(sqrt(dfloat(numpes))) ;  PPY = numpes/PPX</a:t>
            </a:r>
            <a:r>
              <a:rPr lang="en-US" smtClean="0"/>
              <a:t> </a:t>
            </a:r>
            <a:endParaRPr lang="en-US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smtClean="0"/>
              <a:t>. .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#ifdef CAF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allocate( u(0:nx+1, 0:ny+1, 0:1)[0:PPX-1, 0:*]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allocate( dumax[0:PPX-1, 0:*]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#endif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#ifdef CAF_overlap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allocate( u(0:nx+1, 0:ny+1, 0:1)[0:PPX-1, 0:*]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allocate( dumax</a:t>
            </a:r>
            <a:r>
              <a:rPr lang="en-US" sz="1600" b="1" smtClean="0"/>
              <a:t>(0:numpes-1)</a:t>
            </a:r>
            <a:r>
              <a:rPr lang="en-US" sz="1600" smtClean="0"/>
              <a:t>[0:PPX-1, 0:*]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#endif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The Guiding Principle behind</a:t>
            </a:r>
            <a:br>
              <a:rPr lang="en-US" sz="4000" smtClean="0"/>
            </a:br>
            <a:r>
              <a:rPr lang="en-US" sz="4000" smtClean="0"/>
              <a:t>Co-Array Fortran</a:t>
            </a:r>
            <a:br>
              <a:rPr lang="en-US" sz="4000" smtClean="0"/>
            </a:br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05850" cy="5187950"/>
          </a:xfrm>
        </p:spPr>
        <p:txBody>
          <a:bodyPr/>
          <a:lstStyle/>
          <a:p>
            <a:pPr eaLnBrk="1" hangingPunct="1"/>
            <a:r>
              <a:rPr lang="en-US" smtClean="0"/>
              <a:t>What is the smallest change required to make Fortran 90 an effective parallel language?</a:t>
            </a:r>
          </a:p>
          <a:p>
            <a:pPr eaLnBrk="1" hangingPunct="1"/>
            <a:r>
              <a:rPr lang="en-US" smtClean="0"/>
              <a:t>How can this change be expressed so that it is intuitive and natural for Fortran programmers?</a:t>
            </a:r>
          </a:p>
          <a:p>
            <a:pPr eaLnBrk="1" hangingPunct="1"/>
            <a:r>
              <a:rPr lang="en-US" smtClean="0"/>
              <a:t>How can it be expressed so that existing compiler technology can implement it easily and efficiently?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C6C08DE9-B42A-43D4-9E6B-34F0974F82FF}" type="slidenum">
              <a:rPr lang="en-US" smtClean="0"/>
              <a:pPr/>
              <a:t>4</a:t>
            </a:fld>
            <a:r>
              <a:rPr lang="en-US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8B989E83-74DF-4AF0-BE09-27741172DD3D}" type="slidenum">
              <a:rPr lang="en-US" smtClean="0"/>
              <a:pPr/>
              <a:t>40</a:t>
            </a:fld>
            <a:r>
              <a:rPr lang="en-US" smtClean="0"/>
              <a:t> </a:t>
            </a: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304800"/>
            <a:ext cx="8705850" cy="514350"/>
          </a:xfrm>
        </p:spPr>
        <p:txBody>
          <a:bodyPr/>
          <a:lstStyle/>
          <a:p>
            <a:pPr eaLnBrk="1" hangingPunct="1"/>
            <a:r>
              <a:rPr lang="en-US" sz="2800" smtClean="0"/>
              <a:t>High-level source code (cont)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990600"/>
            <a:ext cx="870585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!...main iteration loop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</a:t>
            </a:r>
            <a:r>
              <a:rPr lang="en-US" sz="1600" b="1" smtClean="0"/>
              <a:t>k0 = 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DO iter = 1, maxiter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</a:t>
            </a:r>
            <a:r>
              <a:rPr lang="en-US" sz="1600" b="1" smtClean="0"/>
              <a:t>k1 = mod( 1 + mod(k0, 2), 2 )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px = MOD(mype, PPX)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py = mype/PPY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!...before next compute step, communicate data in NSEW directions</a:t>
            </a:r>
          </a:p>
          <a:p>
            <a:pPr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#ifdef MPI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   send to North neighbor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if(py &lt; PPY-1) 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dest = px + (py+1)*PPX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buf_send(1:nx) = u(1:nx,ny,k0)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call MPI_send(buf_send, nx, MPI_real8, dest, 1, MPI_COMM_WORLD, status, ierror)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endif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   recvNorth message from South neighbor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if(py &gt; 0) 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dest = px + (py-1)*PPX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call MPI_recv(buf_recv, nx, MPI_real8, dest, 1, MPI_COMM_WORLD, status, ierror)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u(1:nx,0,k0) = buf_recv(1:nx)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endif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smtClean="0"/>
              <a:t>. . .</a:t>
            </a:r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CDC85E0B-4677-4BA8-86A7-5010CF108F7C}" type="slidenum">
              <a:rPr lang="en-US" smtClean="0"/>
              <a:pPr/>
              <a:t>41</a:t>
            </a:fld>
            <a:r>
              <a:rPr lang="en-US" smtClean="0"/>
              <a:t> </a:t>
            </a: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381000"/>
            <a:ext cx="8705850" cy="514350"/>
          </a:xfrm>
        </p:spPr>
        <p:txBody>
          <a:bodyPr/>
          <a:lstStyle/>
          <a:p>
            <a:pPr eaLnBrk="1" hangingPunct="1"/>
            <a:r>
              <a:rPr lang="en-US" sz="2800" smtClean="0"/>
              <a:t>High-level source code (cont)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5363" cy="3276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#ifdef CAF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   send to North neighbor with stride 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if(py &lt; PPY-1) u(1:nx,0,k0)[px,py+1]  = u(1:nx,ny,k0)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   send to South neighbor with stride 1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if(py &gt; 0)     u(1:nx,ny+1,k0)[px,py-1] = u(1:nx,1,k0)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   send to East neighbor with stride nx+2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if(px &lt; PPX-1) u(0,1:ny,k0)[px+1,py]  = u(nx,1:ny,k0)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   send to West neighbor with stride nx+2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if(px &gt; 0)     u(nx+1,1:ny,k0)[px-1,py] = u(1,1:ny,k0)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call sync_all()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#endif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		</a:t>
            </a:r>
            <a:endParaRPr lang="en-US" sz="1600" smtClean="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ym typeface="Wingdings" pitchFamily="2" charset="2"/>
              </a:rPr>
              <a:t>      </a:t>
            </a:r>
            <a:r>
              <a:rPr lang="en-US" sz="1400" smtClean="0"/>
              <a:t> </a:t>
            </a:r>
            <a:r>
              <a:rPr lang="en-US" sz="1600" smtClean="0">
                <a:sym typeface="Wingdings" pitchFamily="2" charset="2"/>
              </a:rPr>
              <a:t> NOTE: </a:t>
            </a:r>
            <a:r>
              <a:rPr lang="en-US" sz="1600" b="1" smtClean="0">
                <a:sym typeface="Wingdings" pitchFamily="2" charset="2"/>
              </a:rPr>
              <a:t>NO</a:t>
            </a:r>
            <a:r>
              <a:rPr lang="en-US" sz="1600" smtClean="0">
                <a:sym typeface="Wingdings" pitchFamily="2" charset="2"/>
              </a:rPr>
              <a:t> halo communication for CAF_overlap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smtClean="0"/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7B949296-70B1-4AA3-B1F4-0DE007730B13}" type="slidenum">
              <a:rPr lang="en-US" smtClean="0"/>
              <a:pPr/>
              <a:t>42</a:t>
            </a:fld>
            <a:r>
              <a:rPr lang="en-US" smtClean="0"/>
              <a:t> 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304800"/>
            <a:ext cx="8705850" cy="514350"/>
          </a:xfrm>
        </p:spPr>
        <p:txBody>
          <a:bodyPr/>
          <a:lstStyle/>
          <a:p>
            <a:pPr eaLnBrk="1" hangingPunct="1"/>
            <a:r>
              <a:rPr lang="en-US" sz="2800" smtClean="0"/>
              <a:t>High-level source code (cont)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143000"/>
            <a:ext cx="870585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call Laplace (u, k0, k1, dumax, nx, ny, alpha)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smtClean="0"/>
              <a:t>. .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subroutine Laplace (u, k0, k1, dumax, nx, ny, alpha)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integer(4) :: k0, k1, nx, ny, i, j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real(8)      :: du, alpha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#ifndef CAF_overlap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real(8), dimension(0:nx+1, 0:ny+1, 0:1) :: u		</a:t>
            </a:r>
            <a:r>
              <a:rPr lang="en-US" sz="1600" smtClean="0">
                <a:sym typeface="Wingdings" pitchFamily="2" charset="2"/>
              </a:rPr>
              <a:t> MPI, CAF use </a:t>
            </a:r>
            <a:r>
              <a:rPr lang="en-US" sz="1600" i="1" smtClean="0">
                <a:sym typeface="Wingdings" pitchFamily="2" charset="2"/>
              </a:rPr>
              <a:t>same</a:t>
            </a:r>
            <a:endParaRPr lang="en-US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real(8)                                                    :: dumax	    subroutine declarations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#endif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#ifdef CAF_overlap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integer(4) :: PPX, PPY, px, py, master, pxmaster, pymaster, mype, numpes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common /CAFstuff/ PPX, PPY, px, py, master, pxmaster, pymaster, mype, numpes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real(8), dimension(0:nx+1, 0:ny+1, 0:1)</a:t>
            </a:r>
            <a:r>
              <a:rPr lang="en-US" sz="1600" b="1" smtClean="0"/>
              <a:t>[0:PPX-1,0:*]</a:t>
            </a:r>
            <a:r>
              <a:rPr lang="en-US" sz="1600" smtClean="0"/>
              <a:t> :: 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      real(8), dimension</a:t>
            </a:r>
            <a:r>
              <a:rPr lang="en-US" sz="1600" b="1" smtClean="0"/>
              <a:t>(0:*)[0:PPX-1, 0:*]</a:t>
            </a:r>
            <a:r>
              <a:rPr lang="en-US" sz="1600" smtClean="0"/>
              <a:t>                          :: dumax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/>
              <a:t>#endif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smtClean="0"/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DE64F244-51B7-4E81-BC64-155AB54CA487}" type="slidenum">
              <a:rPr lang="en-US" smtClean="0"/>
              <a:pPr/>
              <a:t>43</a:t>
            </a:fld>
            <a:r>
              <a:rPr lang="en-US" smtClean="0"/>
              <a:t> </a:t>
            </a: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High-level source code (cont)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" y="1206500"/>
            <a:ext cx="8705850" cy="4889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smtClean="0"/>
              <a:t>For MPI, CAF, </a:t>
            </a:r>
            <a:r>
              <a:rPr lang="en-US" sz="1600" i="1" smtClean="0"/>
              <a:t>no</a:t>
            </a:r>
            <a:r>
              <a:rPr lang="en-US" sz="1600" smtClean="0"/>
              <a:t> communication in Laplace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#ifndef CAF_overlap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!...do five-point iterative update on u(i,j)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dumax = 0.d0</a:t>
            </a:r>
          </a:p>
          <a:p>
            <a:pPr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!dir$ concurrent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do j = 1, ny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!dir$ concurrent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do i = 1, nx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du = u(i-1,j,k0) + u(i+1,j,k0) + u(i,j-1,k0) + u(i,j+1,k0) - 4.d0*u(i,j,k0)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u(i,j,k1) = u(i,j,k0) + 0.25d0*alpha*du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if(dabs(du) &gt;= dumax) dumax = dabs(du)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enddo   ! 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enddo     ! j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</a:t>
            </a:r>
            <a:r>
              <a:rPr lang="en-US" sz="1600" b="1" smtClean="0"/>
              <a:t>return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#endif</a:t>
            </a: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E7BC46E6-B5B8-414C-94DF-2AF8C56293E6}" type="slidenum">
              <a:rPr lang="en-US" smtClean="0"/>
              <a:pPr/>
              <a:t>44</a:t>
            </a:fld>
            <a:r>
              <a:rPr lang="en-US" smtClean="0"/>
              <a:t> </a:t>
            </a: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304800"/>
            <a:ext cx="8705850" cy="514350"/>
          </a:xfrm>
        </p:spPr>
        <p:txBody>
          <a:bodyPr/>
          <a:lstStyle/>
          <a:p>
            <a:pPr eaLnBrk="1" hangingPunct="1"/>
            <a:r>
              <a:rPr lang="en-US" sz="2800" smtClean="0"/>
              <a:t>High-level source code (cont)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219200"/>
            <a:ext cx="870585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#ifdef CAF_overlap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!...peel off surface layers of doubly nested loop to overlap communication with computation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!...do five-point iterative update on u(i,j)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dumax</a:t>
            </a:r>
            <a:r>
              <a:rPr lang="en-US" sz="1600" b="1" smtClean="0"/>
              <a:t>(mype)</a:t>
            </a:r>
            <a:r>
              <a:rPr lang="en-US" sz="1600" smtClean="0"/>
              <a:t> = 0.d0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!...North + South layers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!dir$ concurrent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do i = 1, nx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j = 1 ; du = u(i-1,j,k0) + u(i+1,j,k0) + u(i,j-1,k0) + u(i,j+1,k0) - 4.d0*u(i,j,k0)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</a:t>
            </a:r>
            <a:r>
              <a:rPr lang="en-US" sz="1600" smtClean="0">
                <a:solidFill>
                  <a:srgbClr val="FF3300"/>
                </a:solidFill>
              </a:rPr>
              <a:t>u(i,j,k1)</a:t>
            </a:r>
            <a:r>
              <a:rPr lang="en-US" sz="1600" smtClean="0"/>
              <a:t> = u(i,j,k0) + 0.25d0*alpha*du		</a:t>
            </a:r>
            <a:r>
              <a:rPr lang="en-US" sz="1600" smtClean="0">
                <a:sym typeface="Wingdings" pitchFamily="2" charset="2"/>
              </a:rPr>
              <a:t> </a:t>
            </a:r>
            <a:r>
              <a:rPr lang="en-US" sz="1600" smtClean="0">
                <a:solidFill>
                  <a:srgbClr val="FF3300"/>
                </a:solidFill>
                <a:sym typeface="Wingdings" pitchFamily="2" charset="2"/>
              </a:rPr>
              <a:t>u(i,j,k1)</a:t>
            </a:r>
            <a:r>
              <a:rPr lang="en-US" sz="1600" smtClean="0">
                <a:sym typeface="Wingdings" pitchFamily="2" charset="2"/>
              </a:rPr>
              <a:t> in vector register</a:t>
            </a: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</a:t>
            </a:r>
            <a:r>
              <a:rPr lang="en-US" sz="1600" b="1" smtClean="0"/>
              <a:t>if(py &gt; 0) u(i,ny+1,k1)[px, py-1] = </a:t>
            </a:r>
            <a:r>
              <a:rPr lang="en-US" sz="1600" b="1" smtClean="0">
                <a:solidFill>
                  <a:srgbClr val="FF3300"/>
                </a:solidFill>
              </a:rPr>
              <a:t>u(i,1,k1)</a:t>
            </a:r>
            <a:r>
              <a:rPr lang="en-US" sz="1600" b="1" smtClean="0"/>
              <a:t>		</a:t>
            </a:r>
            <a:r>
              <a:rPr lang="en-US" sz="1600" b="1" smtClean="0">
                <a:sym typeface="Wingdings" pitchFamily="2" charset="2"/>
              </a:rPr>
              <a:t> </a:t>
            </a:r>
            <a:r>
              <a:rPr lang="en-US" sz="1600" smtClean="0">
                <a:sym typeface="Wingdings" pitchFamily="2" charset="2"/>
              </a:rPr>
              <a:t>Vstore register again</a:t>
            </a:r>
            <a:endParaRPr lang="en-US" sz="16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if(dabs(du) &gt;= dumax</a:t>
            </a:r>
            <a:r>
              <a:rPr lang="en-US" sz="1600" b="1" smtClean="0"/>
              <a:t>(mype)</a:t>
            </a:r>
            <a:r>
              <a:rPr lang="en-US" sz="1600" smtClean="0"/>
              <a:t>) dumax</a:t>
            </a:r>
            <a:r>
              <a:rPr lang="en-US" sz="1600" b="1" smtClean="0"/>
              <a:t>(mype)</a:t>
            </a:r>
            <a:r>
              <a:rPr lang="en-US" sz="1600" smtClean="0"/>
              <a:t> = dabs(du)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j = ny ; du = u(i-1,j,k0) + u(i+1,j,k0) + u(i,j-1,k0) + u(i,j+1,k0) - 4.d0*u(i,j,k0)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u(i,j,k1) = u(i,j,k0) + 0.25d0*alpha*du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</a:t>
            </a:r>
            <a:r>
              <a:rPr lang="en-US" sz="1600" b="1" smtClean="0"/>
              <a:t>if(py &lt; PPY-1) u(i,0,k1)[px, py+1] = u(i,ny,k1)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if(dabs(du) &gt;= dumax</a:t>
            </a:r>
            <a:r>
              <a:rPr lang="en-US" sz="1600" b="1" smtClean="0"/>
              <a:t>(mype)</a:t>
            </a:r>
            <a:r>
              <a:rPr lang="en-US" sz="1600" smtClean="0"/>
              <a:t>) dumax</a:t>
            </a:r>
            <a:r>
              <a:rPr lang="en-US" sz="1600" b="1" smtClean="0"/>
              <a:t>(mype)</a:t>
            </a:r>
            <a:r>
              <a:rPr lang="en-US" sz="1600" smtClean="0"/>
              <a:t> = dabs(du)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enddo  ! I</a:t>
            </a:r>
          </a:p>
          <a:p>
            <a:pPr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600" smtClean="0"/>
              <a:t>NOTE: PUT-based CAF_overlap more efficient than GET-based if #stores &lt; #loads</a:t>
            </a: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7318B9CF-200A-4181-9AED-AEDF8FA49826}" type="slidenum">
              <a:rPr lang="en-US" smtClean="0"/>
              <a:pPr/>
              <a:t>45</a:t>
            </a:fld>
            <a:r>
              <a:rPr lang="en-US" smtClean="0"/>
              <a:t> </a:t>
            </a: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304800"/>
            <a:ext cx="8705850" cy="514350"/>
          </a:xfrm>
        </p:spPr>
        <p:txBody>
          <a:bodyPr/>
          <a:lstStyle/>
          <a:p>
            <a:pPr eaLnBrk="1" hangingPunct="1"/>
            <a:r>
              <a:rPr lang="en-US" sz="2800" smtClean="0"/>
              <a:t>High-level source code (cont)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838200"/>
            <a:ext cx="870585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!...East + West layers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!dir$ concurrent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do j = 1, ny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i = 1; du = u(i-1,j,k0) + u(i+1,j,k0) + u(i,j-1,k0) + u(i,j+1,k0) - 4.d0*u(i,j,k0)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u(i,j,k1) = u(i,j,k0) + 0.25d0*alpha*du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</a:t>
            </a:r>
            <a:r>
              <a:rPr lang="en-US" sz="1600" b="1" smtClean="0"/>
              <a:t>if(px &gt; 0) u(nx+1,j,k1)[px-1, py] = u(1,j,k1)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if(dabs(du) &gt;= dumax</a:t>
            </a:r>
            <a:r>
              <a:rPr lang="en-US" sz="1600" b="1" smtClean="0"/>
              <a:t>(mype)</a:t>
            </a:r>
            <a:r>
              <a:rPr lang="en-US" sz="1600" smtClean="0"/>
              <a:t>) dumax</a:t>
            </a:r>
            <a:r>
              <a:rPr lang="en-US" sz="1600" b="1" smtClean="0"/>
              <a:t>(mype)</a:t>
            </a:r>
            <a:r>
              <a:rPr lang="en-US" sz="1600" smtClean="0"/>
              <a:t> = dabs(du)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i = nx; du = u(i-1,j,k0) + u(i+1,j,k0) + u(i,j-1,k0) + u(i,j+1,k0) - 4.d0*u(i,j,k0)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u(i,j,k1) = u(i,j,k0) + 0.25d0*alpha*du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</a:t>
            </a:r>
            <a:r>
              <a:rPr lang="en-US" sz="1600" b="1" smtClean="0"/>
              <a:t>if(px &lt; PPX-1) u(0,j,k1)[px+1, py] = u(nx,j,k1)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if(dabs(du) &gt;= dumax</a:t>
            </a:r>
            <a:r>
              <a:rPr lang="en-US" sz="1600" b="1" smtClean="0"/>
              <a:t>(mype)</a:t>
            </a:r>
            <a:r>
              <a:rPr lang="en-US" sz="1600" smtClean="0"/>
              <a:t>) dumax</a:t>
            </a:r>
            <a:r>
              <a:rPr lang="en-US" sz="1600" b="1" smtClean="0"/>
              <a:t>(mype)</a:t>
            </a:r>
            <a:r>
              <a:rPr lang="en-US" sz="1600" smtClean="0"/>
              <a:t> = dabs(du)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enddo  ! j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!...interior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!dir$ concurrent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do j = 2, ny-1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!dir$ concurrent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do i = 2, nx-1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du = u(i-1,j,k0) + u(i+1,j,k0) + u(i,j-1,k0) + u(i,j+1,k0) - 4.d0*u(i,j,k0)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u(i,j,k1) = u(i,j,k0) + 0.25d0*alpha*du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if(dabs(du) &gt;= dumax</a:t>
            </a:r>
            <a:r>
              <a:rPr lang="en-US" sz="1600" b="1" smtClean="0"/>
              <a:t>(mype)</a:t>
            </a:r>
            <a:r>
              <a:rPr lang="en-US" sz="1600" smtClean="0"/>
              <a:t>) </a:t>
            </a:r>
            <a:r>
              <a:rPr lang="en-US" sz="1600" smtClean="0">
                <a:solidFill>
                  <a:srgbClr val="FF3300"/>
                </a:solidFill>
              </a:rPr>
              <a:t>dumax</a:t>
            </a:r>
            <a:r>
              <a:rPr lang="en-US" sz="1600" b="1" smtClean="0">
                <a:solidFill>
                  <a:srgbClr val="FF3300"/>
                </a:solidFill>
              </a:rPr>
              <a:t>(mype)</a:t>
            </a:r>
            <a:r>
              <a:rPr lang="en-US" sz="1600" smtClean="0"/>
              <a:t> = dabs(du)	</a:t>
            </a:r>
            <a:r>
              <a:rPr lang="en-US" sz="1600" smtClean="0">
                <a:sym typeface="Wingdings" pitchFamily="2" charset="2"/>
              </a:rPr>
              <a:t> </a:t>
            </a:r>
            <a:r>
              <a:rPr lang="en-US" sz="1600" smtClean="0">
                <a:solidFill>
                  <a:srgbClr val="FF3300"/>
                </a:solidFill>
                <a:sym typeface="Wingdings" pitchFamily="2" charset="2"/>
              </a:rPr>
              <a:t>dumax(mype)</a:t>
            </a:r>
            <a:r>
              <a:rPr lang="en-US" sz="1600" smtClean="0">
                <a:sym typeface="Wingdings" pitchFamily="2" charset="2"/>
              </a:rPr>
              <a:t> in </a:t>
            </a: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enddo ; enddo 						    scalar register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</a:t>
            </a:r>
            <a:r>
              <a:rPr lang="en-US" sz="1600" b="1" smtClean="0"/>
              <a:t>dumax(mype)[pxmaster,pymaster] = </a:t>
            </a:r>
            <a:r>
              <a:rPr lang="en-US" sz="1600" b="1" smtClean="0">
                <a:solidFill>
                  <a:srgbClr val="FF3300"/>
                </a:solidFill>
              </a:rPr>
              <a:t>dumax(mype)</a:t>
            </a:r>
            <a:r>
              <a:rPr lang="en-US" sz="1600" b="1" smtClean="0"/>
              <a:t>  ! PUT dumax to pe=master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#endif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23E4FCCF-ED65-439D-B683-8B4D7BDE8F0D}" type="slidenum">
              <a:rPr lang="en-US" smtClean="0"/>
              <a:pPr/>
              <a:t>46</a:t>
            </a:fld>
            <a:r>
              <a:rPr lang="en-US" smtClean="0"/>
              <a:t> </a:t>
            </a: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High-level source code (cont)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" y="1206500"/>
            <a:ext cx="8705850" cy="54991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smtClean="0"/>
              <a:t>Finish iteration loop with communication for global convergence test</a:t>
            </a:r>
          </a:p>
          <a:p>
            <a:pPr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#ifdef MPI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call MPI_ALLREDUCE(dumax, global_dumax, 1, MPI_DOUBLE_PRECISION,  &amp;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               MPI_MAX, MPI_COMM_WORLD, ierror)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if(ierror .ne. 0) go to 999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#endif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#ifdef CAF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call sync_all()		</a:t>
            </a:r>
            <a:r>
              <a:rPr lang="en-US" sz="1600" smtClean="0">
                <a:sym typeface="Wingdings" pitchFamily="2" charset="2"/>
              </a:rPr>
              <a:t> ensure all PEs have computed their local dumax</a:t>
            </a: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if(mype == master) 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do ipy = 0,PPY-1 ;  do ipx = 0,PPX-1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tmp = dumax[ipx,ipy]	      </a:t>
            </a:r>
            <a:r>
              <a:rPr lang="en-US" sz="1600" smtClean="0">
                <a:sym typeface="Wingdings" pitchFamily="2" charset="2"/>
              </a:rPr>
              <a:t> master does remote GETs of dumax with vector load</a:t>
            </a: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dumax = MAX(dumax, tmp)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enddo ; enddo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do ipy = 0,PPY-1 ; do ipx = 0,PPX-1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dumax[ipx,ipy] = dumax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enddo ; enddo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endif    ! mype == master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ierror = 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call sync_all()		</a:t>
            </a:r>
            <a:r>
              <a:rPr lang="en-US" sz="1600" smtClean="0">
                <a:sym typeface="Wingdings" pitchFamily="2" charset="2"/>
              </a:rPr>
              <a:t> ensure all PEs have  received global_dumax</a:t>
            </a: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global_dumax = dumax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#endif </a:t>
            </a: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C4B6415B-7551-4DE7-B226-4B300858BFB4}" type="slidenum">
              <a:rPr lang="en-US" smtClean="0"/>
              <a:pPr/>
              <a:t>47</a:t>
            </a:fld>
            <a:r>
              <a:rPr lang="en-US" smtClean="0"/>
              <a:t> </a:t>
            </a: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304800"/>
            <a:ext cx="8705850" cy="514350"/>
          </a:xfrm>
        </p:spPr>
        <p:txBody>
          <a:bodyPr/>
          <a:lstStyle/>
          <a:p>
            <a:pPr eaLnBrk="1" hangingPunct="1"/>
            <a:r>
              <a:rPr lang="en-US" sz="2800" smtClean="0"/>
              <a:t>High-level source code (cont)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066800"/>
            <a:ext cx="870585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#ifdef CAF_overlap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call sync_all()	          	</a:t>
            </a:r>
            <a:r>
              <a:rPr lang="en-US" sz="1600" smtClean="0">
                <a:sym typeface="Wingdings" pitchFamily="2" charset="2"/>
              </a:rPr>
              <a:t> ensure all PEs have computed their local dumax</a:t>
            </a: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if(mype == master) then	     in routine Laplace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  do i= 0,numpes-1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    dumax</a:t>
            </a:r>
            <a:r>
              <a:rPr lang="en-US" sz="1600" b="1" smtClean="0"/>
              <a:t>(master)</a:t>
            </a:r>
            <a:r>
              <a:rPr lang="en-US" sz="1600" smtClean="0"/>
              <a:t> = MAX( dumax</a:t>
            </a:r>
            <a:r>
              <a:rPr lang="en-US" sz="1600" b="1" smtClean="0"/>
              <a:t>(master</a:t>
            </a:r>
            <a:r>
              <a:rPr lang="en-US" sz="1600" smtClean="0"/>
              <a:t>), dumax(i) )  </a:t>
            </a:r>
            <a:r>
              <a:rPr lang="en-US" sz="1600" smtClean="0">
                <a:sym typeface="Wingdings" pitchFamily="2" charset="2"/>
              </a:rPr>
              <a:t> read dumax(i)</a:t>
            </a: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  enddo  	! i                                                                     from </a:t>
            </a:r>
            <a:r>
              <a:rPr lang="en-US" sz="1600" i="1" smtClean="0"/>
              <a:t>local</a:t>
            </a:r>
            <a:r>
              <a:rPr lang="en-US" sz="1600" smtClean="0"/>
              <a:t> memory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  do ipy = 0,PPY-1 ; do ipx = 0,PPX-1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     dest_pe = ipx + ipy*PPX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     dumax</a:t>
            </a:r>
            <a:r>
              <a:rPr lang="en-US" sz="1600" b="1" smtClean="0"/>
              <a:t>(dest_pe)[ipx,ipy]</a:t>
            </a:r>
            <a:r>
              <a:rPr lang="en-US" sz="1600" smtClean="0"/>
              <a:t> = dumax</a:t>
            </a:r>
            <a:r>
              <a:rPr lang="en-US" sz="1600" b="1" smtClean="0"/>
              <a:t>(master)</a:t>
            </a:r>
            <a:r>
              <a:rPr lang="en-US" sz="1600" smtClean="0"/>
              <a:t>	   </a:t>
            </a:r>
            <a:r>
              <a:rPr lang="en-US" sz="1600" smtClean="0">
                <a:sym typeface="Wingdings" pitchFamily="2" charset="2"/>
              </a:rPr>
              <a:t> broadcast global_dumax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>
                <a:sym typeface="Wingdings" pitchFamily="2" charset="2"/>
              </a:rPr>
              <a:t>              enddo ; enddo				       via </a:t>
            </a:r>
            <a:r>
              <a:rPr lang="en-US" sz="1600" smtClean="0"/>
              <a:t>remote vector stores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endif    ! mype == master 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ierror = 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call sync_all()		</a:t>
            </a:r>
            <a:r>
              <a:rPr lang="en-US" sz="1600" smtClean="0">
                <a:sym typeface="Wingdings" pitchFamily="2" charset="2"/>
              </a:rPr>
              <a:t> ensure all PEs have received global_dumax</a:t>
            </a: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global_dumax = dumax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#endif</a:t>
            </a:r>
            <a:r>
              <a:rPr lang="en-US" sz="16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</a:t>
            </a:r>
            <a:r>
              <a:rPr lang="en-US" sz="1600" b="1" smtClean="0"/>
              <a:t>k0 = k1</a:t>
            </a:r>
            <a:r>
              <a:rPr lang="en-US" sz="1600" smtClean="0"/>
              <a:t>			</a:t>
            </a:r>
            <a:r>
              <a:rPr lang="en-US" sz="1600" smtClean="0">
                <a:sym typeface="Wingdings" pitchFamily="2" charset="2"/>
              </a:rPr>
              <a:t> interchange old and new iteration copies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if(global_dumax &lt; epsilon) go to 1000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           enddo    ! iter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1000    continue</a:t>
            </a: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411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33D60F-932C-468F-BE0C-220811A78342}" type="slidenum">
              <a:rPr lang="en-US" smtClean="0"/>
              <a:pPr/>
              <a:t>48</a:t>
            </a:fld>
            <a:r>
              <a:rPr lang="en-US" smtClean="0"/>
              <a:t> </a:t>
            </a:r>
          </a:p>
        </p:txBody>
      </p:sp>
      <p:sp>
        <p:nvSpPr>
          <p:cNvPr id="41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0" smtClean="0"/>
              <a:t>Weak Scaling Results on X1E</a:t>
            </a:r>
          </a:p>
        </p:txBody>
      </p:sp>
      <p:sp>
        <p:nvSpPr>
          <p:cNvPr id="41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725" y="1066800"/>
            <a:ext cx="8702675" cy="5327650"/>
          </a:xfrm>
        </p:spPr>
        <p:txBody>
          <a:bodyPr/>
          <a:lstStyle/>
          <a:p>
            <a:pPr eaLnBrk="1" hangingPunct="1"/>
            <a:r>
              <a:rPr lang="en-US" sz="2000" b="1" smtClean="0"/>
              <a:t>Scaling results in units of GFLOPS/MSP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smtClean="0"/>
          </a:p>
        </p:txBody>
      </p:sp>
      <p:graphicFrame>
        <p:nvGraphicFramePr>
          <p:cNvPr id="3236" name="Group 164"/>
          <p:cNvGraphicFramePr>
            <a:graphicFrameLocks noGrp="1"/>
          </p:cNvGraphicFramePr>
          <p:nvPr>
            <p:ph sz="quarter" idx="2"/>
          </p:nvPr>
        </p:nvGraphicFramePr>
        <p:xfrm>
          <a:off x="609600" y="2057400"/>
          <a:ext cx="8228013" cy="4234815"/>
        </p:xfrm>
        <a:graphic>
          <a:graphicData uri="http://schemas.openxmlformats.org/drawingml/2006/table">
            <a:tbl>
              <a:tblPr/>
              <a:tblGrid>
                <a:gridCol w="1069975"/>
                <a:gridCol w="795338"/>
                <a:gridCol w="795337"/>
                <a:gridCol w="795338"/>
                <a:gridCol w="795337"/>
                <a:gridCol w="795338"/>
                <a:gridCol w="795337"/>
                <a:gridCol w="795338"/>
                <a:gridCol w="795337"/>
                <a:gridCol w="795338"/>
              </a:tblGrid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n = 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n = 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n = 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P=4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(%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  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P=16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  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P=64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  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P=4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  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P=16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  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P=64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  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P=4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  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P=16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  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P=64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       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MPI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.948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(22)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.432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(12)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.101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(2.6)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2.72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(42)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(24)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.697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(11)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(73)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(60)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.986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(27)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1.62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(75)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1.31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(63)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(53)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(85)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(75)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2.81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(68)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(92)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2.72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(87)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2.41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(79)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 CAF_overlap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(79)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2.06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(69)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1.71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(57)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5.23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(88)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4.60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(83)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3.99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(68)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3.61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(92)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2.82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(92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2.67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 (87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75" name="Text Box 147"/>
          <p:cNvSpPr txBox="1">
            <a:spLocks noChangeArrowheads="1"/>
          </p:cNvSpPr>
          <p:nvPr/>
        </p:nvSpPr>
        <p:spPr bwMode="auto">
          <a:xfrm>
            <a:off x="5637213" y="1016000"/>
            <a:ext cx="1820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hlink"/>
                </a:solidFill>
              </a:rPr>
              <a:t>Strong scaling</a:t>
            </a:r>
            <a:r>
              <a:rPr lang="en-US" sz="1400"/>
              <a:t>:</a:t>
            </a:r>
          </a:p>
          <a:p>
            <a:endParaRPr lang="en-US" sz="1400"/>
          </a:p>
        </p:txBody>
      </p:sp>
      <p:graphicFrame>
        <p:nvGraphicFramePr>
          <p:cNvPr id="4098" name="Rectangle 148"/>
          <p:cNvGraphicFramePr>
            <a:graphicFrameLocks/>
          </p:cNvGraphicFramePr>
          <p:nvPr>
            <p:ph sz="quarter" idx="3"/>
          </p:nvPr>
        </p:nvGraphicFramePr>
        <p:xfrm>
          <a:off x="5367338" y="3886200"/>
          <a:ext cx="3776662" cy="2517775"/>
        </p:xfrm>
        <a:graphic>
          <a:graphicData uri="http://schemas.openxmlformats.org/presentationml/2006/ole">
            <p:oleObj spid="_x0000_s4098" name="Equation" r:id="rId4" imgW="0" imgH="0" progId="Equation.3">
              <p:embed/>
            </p:oleObj>
          </a:graphicData>
        </a:graphic>
      </p:graphicFrame>
      <p:graphicFrame>
        <p:nvGraphicFramePr>
          <p:cNvPr id="4099" name="Object 151"/>
          <p:cNvGraphicFramePr>
            <a:graphicFrameLocks noChangeAspect="1"/>
          </p:cNvGraphicFramePr>
          <p:nvPr/>
        </p:nvGraphicFramePr>
        <p:xfrm>
          <a:off x="5867400" y="1371600"/>
          <a:ext cx="1333500" cy="292100"/>
        </p:xfrm>
        <a:graphic>
          <a:graphicData uri="http://schemas.openxmlformats.org/presentationml/2006/ole">
            <p:oleObj spid="_x0000_s4099" name="Equation" r:id="rId5" imgW="1333440" imgH="291960" progId="Equation.3">
              <p:embed/>
            </p:oleObj>
          </a:graphicData>
        </a:graphic>
      </p:graphicFrame>
      <p:graphicFrame>
        <p:nvGraphicFramePr>
          <p:cNvPr id="4100" name="Object 160"/>
          <p:cNvGraphicFramePr>
            <a:graphicFrameLocks noChangeAspect="1"/>
          </p:cNvGraphicFramePr>
          <p:nvPr/>
        </p:nvGraphicFramePr>
        <p:xfrm>
          <a:off x="1862138" y="3149600"/>
          <a:ext cx="457200" cy="279400"/>
        </p:xfrm>
        <a:graphic>
          <a:graphicData uri="http://schemas.openxmlformats.org/presentationml/2006/ole">
            <p:oleObj spid="_x0000_s4100" name="Equation" r:id="rId6" imgW="457200" imgH="279360" progId="Equation.3">
              <p:embed/>
            </p:oleObj>
          </a:graphicData>
        </a:graphic>
      </p:graphicFrame>
      <p:graphicFrame>
        <p:nvGraphicFramePr>
          <p:cNvPr id="4101" name="Object 165"/>
          <p:cNvGraphicFramePr>
            <a:graphicFrameLocks noChangeAspect="1"/>
          </p:cNvGraphicFramePr>
          <p:nvPr/>
        </p:nvGraphicFramePr>
        <p:xfrm>
          <a:off x="2635250" y="3149600"/>
          <a:ext cx="457200" cy="279400"/>
        </p:xfrm>
        <a:graphic>
          <a:graphicData uri="http://schemas.openxmlformats.org/presentationml/2006/ole">
            <p:oleObj spid="_x0000_s4101" name="Equation" r:id="rId7" imgW="457200" imgH="279360" progId="Equation.3">
              <p:embed/>
            </p:oleObj>
          </a:graphicData>
        </a:graphic>
      </p:graphicFrame>
      <p:graphicFrame>
        <p:nvGraphicFramePr>
          <p:cNvPr id="4102" name="Object 166"/>
          <p:cNvGraphicFramePr>
            <a:graphicFrameLocks noChangeAspect="1"/>
          </p:cNvGraphicFramePr>
          <p:nvPr/>
        </p:nvGraphicFramePr>
        <p:xfrm>
          <a:off x="3419475" y="3149600"/>
          <a:ext cx="457200" cy="279400"/>
        </p:xfrm>
        <a:graphic>
          <a:graphicData uri="http://schemas.openxmlformats.org/presentationml/2006/ole">
            <p:oleObj spid="_x0000_s4102" name="Equation" r:id="rId8" imgW="457200" imgH="279360" progId="Equation.3">
              <p:embed/>
            </p:oleObj>
          </a:graphicData>
        </a:graphic>
      </p:graphicFrame>
      <p:graphicFrame>
        <p:nvGraphicFramePr>
          <p:cNvPr id="4103" name="Object 167"/>
          <p:cNvGraphicFramePr>
            <a:graphicFrameLocks noChangeAspect="1"/>
          </p:cNvGraphicFramePr>
          <p:nvPr/>
        </p:nvGraphicFramePr>
        <p:xfrm>
          <a:off x="4214813" y="3149600"/>
          <a:ext cx="457200" cy="279400"/>
        </p:xfrm>
        <a:graphic>
          <a:graphicData uri="http://schemas.openxmlformats.org/presentationml/2006/ole">
            <p:oleObj spid="_x0000_s4103" name="Equation" r:id="rId9" imgW="457200" imgH="279360" progId="Equation.3">
              <p:embed/>
            </p:oleObj>
          </a:graphicData>
        </a:graphic>
      </p:graphicFrame>
      <p:graphicFrame>
        <p:nvGraphicFramePr>
          <p:cNvPr id="4104" name="Object 168"/>
          <p:cNvGraphicFramePr>
            <a:graphicFrameLocks noChangeAspect="1"/>
          </p:cNvGraphicFramePr>
          <p:nvPr/>
        </p:nvGraphicFramePr>
        <p:xfrm>
          <a:off x="5019675" y="3149600"/>
          <a:ext cx="457200" cy="279400"/>
        </p:xfrm>
        <a:graphic>
          <a:graphicData uri="http://schemas.openxmlformats.org/presentationml/2006/ole">
            <p:oleObj spid="_x0000_s4104" name="Equation" r:id="rId10" imgW="457200" imgH="279360" progId="Equation.3">
              <p:embed/>
            </p:oleObj>
          </a:graphicData>
        </a:graphic>
      </p:graphicFrame>
      <p:graphicFrame>
        <p:nvGraphicFramePr>
          <p:cNvPr id="4105" name="Object 169"/>
          <p:cNvGraphicFramePr>
            <a:graphicFrameLocks noChangeAspect="1"/>
          </p:cNvGraphicFramePr>
          <p:nvPr/>
        </p:nvGraphicFramePr>
        <p:xfrm>
          <a:off x="5824538" y="3149600"/>
          <a:ext cx="457200" cy="279400"/>
        </p:xfrm>
        <a:graphic>
          <a:graphicData uri="http://schemas.openxmlformats.org/presentationml/2006/ole">
            <p:oleObj spid="_x0000_s4105" name="Equation" r:id="rId11" imgW="457200" imgH="279360" progId="Equation.3">
              <p:embed/>
            </p:oleObj>
          </a:graphicData>
        </a:graphic>
      </p:graphicFrame>
      <p:graphicFrame>
        <p:nvGraphicFramePr>
          <p:cNvPr id="4106" name="Object 170"/>
          <p:cNvGraphicFramePr>
            <a:graphicFrameLocks noChangeAspect="1"/>
          </p:cNvGraphicFramePr>
          <p:nvPr/>
        </p:nvGraphicFramePr>
        <p:xfrm>
          <a:off x="6597650" y="3149600"/>
          <a:ext cx="457200" cy="279400"/>
        </p:xfrm>
        <a:graphic>
          <a:graphicData uri="http://schemas.openxmlformats.org/presentationml/2006/ole">
            <p:oleObj spid="_x0000_s4106" name="Equation" r:id="rId12" imgW="457200" imgH="279360" progId="Equation.3">
              <p:embed/>
            </p:oleObj>
          </a:graphicData>
        </a:graphic>
      </p:graphicFrame>
      <p:graphicFrame>
        <p:nvGraphicFramePr>
          <p:cNvPr id="4107" name="Object 171"/>
          <p:cNvGraphicFramePr>
            <a:graphicFrameLocks noChangeAspect="1"/>
          </p:cNvGraphicFramePr>
          <p:nvPr/>
        </p:nvGraphicFramePr>
        <p:xfrm>
          <a:off x="7435850" y="3149600"/>
          <a:ext cx="457200" cy="279400"/>
        </p:xfrm>
        <a:graphic>
          <a:graphicData uri="http://schemas.openxmlformats.org/presentationml/2006/ole">
            <p:oleObj spid="_x0000_s4107" name="Equation" r:id="rId13" imgW="457200" imgH="279360" progId="Equation.3">
              <p:embed/>
            </p:oleObj>
          </a:graphicData>
        </a:graphic>
      </p:graphicFrame>
      <p:graphicFrame>
        <p:nvGraphicFramePr>
          <p:cNvPr id="4108" name="Object 172"/>
          <p:cNvGraphicFramePr>
            <a:graphicFrameLocks noChangeAspect="1"/>
          </p:cNvGraphicFramePr>
          <p:nvPr/>
        </p:nvGraphicFramePr>
        <p:xfrm>
          <a:off x="8197850" y="3149600"/>
          <a:ext cx="457200" cy="279400"/>
        </p:xfrm>
        <a:graphic>
          <a:graphicData uri="http://schemas.openxmlformats.org/presentationml/2006/ole">
            <p:oleObj spid="_x0000_s4108" name="Equation" r:id="rId14" imgW="457200" imgH="27936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/>
          <p:cNvSpPr>
            <a:spLocks noGrp="1"/>
          </p:cNvSpPr>
          <p:nvPr>
            <p:ph type="ftr" sz="quarter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Cray Inc. Preliminary and Proprietary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7B67ECE3-DFC1-4419-A360-FEA3E6901314}" type="slidenum">
              <a:rPr lang="en-US" smtClean="0"/>
              <a:pPr/>
              <a:t>49</a:t>
            </a:fld>
            <a:r>
              <a:rPr lang="en-US" smtClean="0"/>
              <a:t> </a:t>
            </a: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Conclusions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terms of performance of 2-D Laplace example on X1E:</a:t>
            </a:r>
          </a:p>
          <a:p>
            <a:pPr lvl="1" eaLnBrk="1" hangingPunct="1"/>
            <a:r>
              <a:rPr lang="en-US" smtClean="0"/>
              <a:t>For small surface-to-volume (</a:t>
            </a:r>
            <a:r>
              <a:rPr lang="en-US" i="1" smtClean="0"/>
              <a:t>P</a:t>
            </a:r>
            <a:r>
              <a:rPr lang="en-US" smtClean="0"/>
              <a:t> = 4, </a:t>
            </a:r>
            <a:r>
              <a:rPr lang="en-US" i="1" smtClean="0"/>
              <a:t>n</a:t>
            </a:r>
            <a:r>
              <a:rPr lang="en-US" smtClean="0"/>
              <a:t> = 400), MPI, CAF, CAF_overlap within 13% of one another</a:t>
            </a:r>
          </a:p>
          <a:p>
            <a:pPr lvl="1" eaLnBrk="1" hangingPunct="1"/>
            <a:r>
              <a:rPr lang="en-US" smtClean="0"/>
              <a:t>For weak scaling, CAF_overlap &gt; CAF &gt; MPI in all cases</a:t>
            </a:r>
          </a:p>
          <a:p>
            <a:pPr lvl="1" eaLnBrk="1" hangingPunct="1"/>
            <a:r>
              <a:rPr lang="en-US" b="1" smtClean="0"/>
              <a:t>For strong scaling limit </a:t>
            </a:r>
            <a:r>
              <a:rPr lang="en-US" smtClean="0"/>
              <a:t>(</a:t>
            </a:r>
            <a:r>
              <a:rPr lang="en-US" i="1" smtClean="0"/>
              <a:t>P</a:t>
            </a:r>
            <a:r>
              <a:rPr lang="en-US" smtClean="0"/>
              <a:t> = 64 and </a:t>
            </a:r>
            <a:r>
              <a:rPr lang="en-US" i="1" smtClean="0"/>
              <a:t>n</a:t>
            </a:r>
            <a:r>
              <a:rPr lang="en-US" smtClean="0"/>
              <a:t> = 100),</a:t>
            </a:r>
            <a:r>
              <a:rPr lang="en-US" b="1" smtClean="0"/>
              <a:t> CAF_overlap = 1.5*CAF, CAF = 11.*MPI </a:t>
            </a:r>
          </a:p>
          <a:p>
            <a:pPr eaLnBrk="1" hangingPunct="1"/>
            <a:r>
              <a:rPr lang="en-US" smtClean="0"/>
              <a:t>Baker will have hardware support for efficient use of CAF/UPC/SHMEM (and excellent support for MPI )</a:t>
            </a:r>
          </a:p>
          <a:p>
            <a:pPr eaLnBrk="1" hangingPunct="1"/>
            <a:r>
              <a:rPr lang="en-US" smtClean="0"/>
              <a:t>Moreover, users can program for even better strong scaling performance on Baker by using CAF/UPC to do fine-grain overlapping of communication and computation as illustrated here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What is Co-Array Syntax?</a:t>
            </a:r>
            <a:br>
              <a:rPr lang="en-US" sz="4000" smtClean="0"/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Co-Array syntax is a simple extension to normal Fortran syntax.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It uses normal rounded brackets ( ) to point to data in local memory.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It uses square brackets [ ] to point to data in remote memory.</a:t>
            </a:r>
          </a:p>
          <a:p>
            <a:pPr lvl="1"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Syntactic and semantic rules apply separately but equally to ( ) and   [ ].</a:t>
            </a:r>
            <a:endParaRPr lang="en-US" sz="2400" dirty="0" smtClean="0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6083825C-2CB4-4297-83D4-E74BADD0C602}" type="slidenum">
              <a:rPr lang="en-US" smtClean="0"/>
              <a:pPr/>
              <a:t>5</a:t>
            </a:fld>
            <a:r>
              <a:rPr lang="en-US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9DB40044-E67C-469D-8F3F-6CC8FC35963A}" type="slidenum">
              <a:rPr lang="en-US" smtClean="0"/>
              <a:pPr/>
              <a:t>50</a:t>
            </a:fld>
            <a:r>
              <a:rPr lang="en-US" smtClean="0"/>
              <a:t> 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609600" y="2286000"/>
            <a:ext cx="79311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ISO/IEC JTC1/SC22/WG5 N1762</a:t>
            </a:r>
          </a:p>
          <a:p>
            <a:r>
              <a:rPr lang="en-US" sz="3600" dirty="0" err="1">
                <a:solidFill>
                  <a:schemeClr val="bg1"/>
                </a:solidFill>
              </a:rPr>
              <a:t>Coarrays</a:t>
            </a:r>
            <a:r>
              <a:rPr lang="en-US" sz="3600" dirty="0">
                <a:solidFill>
                  <a:schemeClr val="bg1"/>
                </a:solidFill>
              </a:rPr>
              <a:t> in the next Fortran Standard</a:t>
            </a:r>
          </a:p>
          <a:p>
            <a:r>
              <a:rPr lang="en-US" sz="3600" dirty="0">
                <a:solidFill>
                  <a:schemeClr val="bg1"/>
                </a:solidFill>
              </a:rPr>
              <a:t>John Reid, JKR Associates, UK</a:t>
            </a:r>
          </a:p>
          <a:p>
            <a:r>
              <a:rPr lang="en-US" sz="3600" dirty="0">
                <a:solidFill>
                  <a:schemeClr val="bg1"/>
                </a:solidFill>
              </a:rPr>
              <a:t>December 8, 2008</a:t>
            </a:r>
          </a:p>
        </p:txBody>
      </p:sp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762000" y="3733800"/>
            <a:ext cx="7543800" cy="2133600"/>
          </a:xfrm>
        </p:spPr>
        <p:txBody>
          <a:bodyPr/>
          <a:lstStyle/>
          <a:p>
            <a:pPr eaLnBrk="1" hangingPunct="1"/>
            <a:r>
              <a:rPr lang="en-US" sz="5400" dirty="0"/>
              <a:t>Questions / Comments</a:t>
            </a:r>
          </a:p>
          <a:p>
            <a:pPr eaLnBrk="1" hangingPunct="1"/>
            <a:r>
              <a:rPr lang="en-US" sz="5400" dirty="0"/>
              <a:t>Thank You</a:t>
            </a:r>
            <a:r>
              <a:rPr lang="en-US" sz="5400" dirty="0" smtClean="0"/>
              <a:t>!</a:t>
            </a:r>
            <a:endParaRPr lang="en-US" sz="54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43200" y="6629400"/>
            <a:ext cx="3581400" cy="254000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© Cray Inc.</a:t>
            </a:r>
            <a:endParaRPr lang="en-US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28600" y="6593312"/>
            <a:ext cx="2190750" cy="26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CSC, Finland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6781800" y="6644031"/>
            <a:ext cx="2190750" cy="21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September 21-24, 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2009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Examples of Co-Array Declarations</a:t>
            </a:r>
            <a:br>
              <a:rPr lang="en-US" smtClean="0"/>
            </a:br>
            <a:endParaRPr lang="en-US" smtClean="0"/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66ADC653-9E86-4CD1-95A0-A2D4282E21E9}" type="slidenum">
              <a:rPr lang="en-US" smtClean="0"/>
              <a:pPr/>
              <a:t>6</a:t>
            </a:fld>
            <a:r>
              <a:rPr lang="en-US" smtClean="0"/>
              <a:t> </a:t>
            </a: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1981200" y="1447800"/>
            <a:ext cx="5867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real :: s[*]</a:t>
            </a:r>
          </a:p>
          <a:p>
            <a:pPr algn="l"/>
            <a:r>
              <a:rPr lang="en-US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real :: a(n)[*]</a:t>
            </a:r>
          </a:p>
          <a:p>
            <a:pPr algn="l"/>
            <a:r>
              <a:rPr lang="en-US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complex :: z[*]</a:t>
            </a:r>
          </a:p>
          <a:p>
            <a:pPr algn="l"/>
            <a:r>
              <a:rPr lang="en-US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integer :: index(n)[*]</a:t>
            </a:r>
          </a:p>
          <a:p>
            <a:pPr algn="l"/>
            <a:r>
              <a:rPr lang="en-US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real :: b(n)[p, *]</a:t>
            </a:r>
          </a:p>
          <a:p>
            <a:pPr algn="l"/>
            <a:r>
              <a:rPr lang="pt-BR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real :: c(n,m)[0:p, -7:q, 11:*]</a:t>
            </a:r>
          </a:p>
          <a:p>
            <a:pPr algn="l"/>
            <a:r>
              <a:rPr lang="en-US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real, </a:t>
            </a:r>
            <a:r>
              <a:rPr lang="en-US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allocatable</a:t>
            </a:r>
            <a:r>
              <a:rPr lang="en-US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w(:)[:]</a:t>
            </a:r>
          </a:p>
          <a:p>
            <a:pPr algn="l"/>
            <a:r>
              <a:rPr lang="en-US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type(field) :: </a:t>
            </a:r>
            <a:r>
              <a:rPr lang="en-US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maxwell</a:t>
            </a:r>
            <a:r>
              <a:rPr lang="en-US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[p</a:t>
            </a:r>
            <a:r>
              <a:rPr lang="en-US" sz="2800" b="1" dirty="0">
                <a:solidFill>
                  <a:schemeClr val="bg1"/>
                </a:solidFill>
              </a:rPr>
              <a:t>,*]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1066800"/>
            <a:ext cx="91440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CAF Memory Model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7244353D-E626-4CB7-ACBA-A5C516D5E44B}" type="slidenum">
              <a:rPr lang="en-US" smtClean="0"/>
              <a:pPr/>
              <a:t>7</a:t>
            </a:fld>
            <a:r>
              <a:rPr lang="en-US" smtClean="0"/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096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3317" name="Straight Arrow Connector 11"/>
          <p:cNvCxnSpPr>
            <a:cxnSpLocks noChangeShapeType="1"/>
          </p:cNvCxnSpPr>
          <p:nvPr/>
        </p:nvCxnSpPr>
        <p:spPr bwMode="auto">
          <a:xfrm rot="5400000">
            <a:off x="-380999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318" name="Rectangle 12"/>
          <p:cNvSpPr>
            <a:spLocks noChangeArrowheads="1"/>
          </p:cNvSpPr>
          <p:nvPr/>
        </p:nvSpPr>
        <p:spPr bwMode="auto">
          <a:xfrm>
            <a:off x="19812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3319" name="Straight Arrow Connector 13"/>
          <p:cNvCxnSpPr>
            <a:cxnSpLocks noChangeShapeType="1"/>
          </p:cNvCxnSpPr>
          <p:nvPr/>
        </p:nvCxnSpPr>
        <p:spPr bwMode="auto">
          <a:xfrm rot="5400000">
            <a:off x="990601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320" name="Rectangle 14"/>
          <p:cNvSpPr>
            <a:spLocks noChangeArrowheads="1"/>
          </p:cNvSpPr>
          <p:nvPr/>
        </p:nvSpPr>
        <p:spPr bwMode="auto">
          <a:xfrm>
            <a:off x="33528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 [p]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X(N)[p]</a:t>
            </a:r>
          </a:p>
        </p:txBody>
      </p:sp>
      <p:cxnSp>
        <p:nvCxnSpPr>
          <p:cNvPr id="13321" name="Straight Arrow Connector 15"/>
          <p:cNvCxnSpPr>
            <a:cxnSpLocks noChangeShapeType="1"/>
          </p:cNvCxnSpPr>
          <p:nvPr/>
        </p:nvCxnSpPr>
        <p:spPr bwMode="auto">
          <a:xfrm rot="5400000">
            <a:off x="2362201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322" name="Rectangle 16"/>
          <p:cNvSpPr>
            <a:spLocks noChangeArrowheads="1"/>
          </p:cNvSpPr>
          <p:nvPr/>
        </p:nvSpPr>
        <p:spPr bwMode="auto">
          <a:xfrm>
            <a:off x="57150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X(1)[q]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X(N)[q]</a:t>
            </a:r>
          </a:p>
        </p:txBody>
      </p:sp>
      <p:cxnSp>
        <p:nvCxnSpPr>
          <p:cNvPr id="13323" name="Straight Arrow Connector 17"/>
          <p:cNvCxnSpPr>
            <a:cxnSpLocks noChangeShapeType="1"/>
          </p:cNvCxnSpPr>
          <p:nvPr/>
        </p:nvCxnSpPr>
        <p:spPr bwMode="auto">
          <a:xfrm rot="5400000">
            <a:off x="4725194" y="3885406"/>
            <a:ext cx="3048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324" name="Rectangle 18"/>
          <p:cNvSpPr>
            <a:spLocks noChangeArrowheads="1"/>
          </p:cNvSpPr>
          <p:nvPr/>
        </p:nvSpPr>
        <p:spPr bwMode="auto">
          <a:xfrm>
            <a:off x="70866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3325" name="Straight Arrow Connector 19"/>
          <p:cNvCxnSpPr>
            <a:cxnSpLocks noChangeShapeType="1"/>
          </p:cNvCxnSpPr>
          <p:nvPr/>
        </p:nvCxnSpPr>
        <p:spPr bwMode="auto">
          <a:xfrm rot="5400000">
            <a:off x="6019801" y="38862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326" name="TextBox 20"/>
          <p:cNvSpPr txBox="1">
            <a:spLocks noChangeArrowheads="1"/>
          </p:cNvSpPr>
          <p:nvPr/>
        </p:nvSpPr>
        <p:spPr bwMode="auto">
          <a:xfrm>
            <a:off x="3886200" y="1600200"/>
            <a:ext cx="320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3327" name="TextBox 21"/>
          <p:cNvSpPr txBox="1">
            <a:spLocks noChangeArrowheads="1"/>
          </p:cNvSpPr>
          <p:nvPr/>
        </p:nvSpPr>
        <p:spPr bwMode="auto">
          <a:xfrm>
            <a:off x="6172200" y="1600200"/>
            <a:ext cx="3444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13328" name="Straight Arrow Connector 23"/>
          <p:cNvCxnSpPr>
            <a:cxnSpLocks noChangeShapeType="1"/>
          </p:cNvCxnSpPr>
          <p:nvPr/>
        </p:nvCxnSpPr>
        <p:spPr bwMode="auto">
          <a:xfrm>
            <a:off x="4572000" y="28956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329" name="Straight Arrow Connector 25"/>
          <p:cNvCxnSpPr>
            <a:cxnSpLocks noChangeShapeType="1"/>
          </p:cNvCxnSpPr>
          <p:nvPr/>
        </p:nvCxnSpPr>
        <p:spPr bwMode="auto">
          <a:xfrm rot="10800000">
            <a:off x="4572000" y="54102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330" name="TextBox 26"/>
          <p:cNvSpPr txBox="1">
            <a:spLocks noChangeArrowheads="1"/>
          </p:cNvSpPr>
          <p:nvPr/>
        </p:nvSpPr>
        <p:spPr bwMode="auto">
          <a:xfrm>
            <a:off x="4800600" y="2590800"/>
            <a:ext cx="801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X(1)[q]</a:t>
            </a:r>
          </a:p>
        </p:txBody>
      </p:sp>
      <p:sp>
        <p:nvSpPr>
          <p:cNvPr id="13331" name="TextBox 27"/>
          <p:cNvSpPr txBox="1">
            <a:spLocks noChangeArrowheads="1"/>
          </p:cNvSpPr>
          <p:nvPr/>
        </p:nvSpPr>
        <p:spPr bwMode="auto">
          <a:xfrm>
            <a:off x="4724400" y="4953000"/>
            <a:ext cx="835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X(N)[p]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1143000"/>
            <a:ext cx="9144000" cy="541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to One Model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C08EA379-CE1D-4EB6-9B61-3A0D5DC41B2A}" type="slidenum">
              <a:rPr lang="en-US" smtClean="0"/>
              <a:pPr/>
              <a:t>8</a:t>
            </a:fld>
            <a:r>
              <a:rPr lang="en-US" smtClean="0"/>
              <a:t>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096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4341" name="Straight Arrow Connector 11"/>
          <p:cNvCxnSpPr>
            <a:cxnSpLocks noChangeShapeType="1"/>
          </p:cNvCxnSpPr>
          <p:nvPr/>
        </p:nvCxnSpPr>
        <p:spPr bwMode="auto">
          <a:xfrm rot="5400000">
            <a:off x="-380999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342" name="Rectangle 12"/>
          <p:cNvSpPr>
            <a:spLocks noChangeArrowheads="1"/>
          </p:cNvSpPr>
          <p:nvPr/>
        </p:nvSpPr>
        <p:spPr bwMode="auto">
          <a:xfrm>
            <a:off x="19812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4343" name="Straight Arrow Connector 13"/>
          <p:cNvCxnSpPr>
            <a:cxnSpLocks noChangeShapeType="1"/>
          </p:cNvCxnSpPr>
          <p:nvPr/>
        </p:nvCxnSpPr>
        <p:spPr bwMode="auto">
          <a:xfrm rot="5400000">
            <a:off x="990601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344" name="Rectangle 14"/>
          <p:cNvSpPr>
            <a:spLocks noChangeArrowheads="1"/>
          </p:cNvSpPr>
          <p:nvPr/>
        </p:nvSpPr>
        <p:spPr bwMode="auto">
          <a:xfrm>
            <a:off x="33528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 [p]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X(N)[p]</a:t>
            </a:r>
          </a:p>
        </p:txBody>
      </p:sp>
      <p:cxnSp>
        <p:nvCxnSpPr>
          <p:cNvPr id="14345" name="Straight Arrow Connector 15"/>
          <p:cNvCxnSpPr>
            <a:cxnSpLocks noChangeShapeType="1"/>
          </p:cNvCxnSpPr>
          <p:nvPr/>
        </p:nvCxnSpPr>
        <p:spPr bwMode="auto">
          <a:xfrm rot="5400000">
            <a:off x="2362201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346" name="Rectangle 16"/>
          <p:cNvSpPr>
            <a:spLocks noChangeArrowheads="1"/>
          </p:cNvSpPr>
          <p:nvPr/>
        </p:nvSpPr>
        <p:spPr bwMode="auto">
          <a:xfrm>
            <a:off x="57150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X(1)[q]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X(N)[q]</a:t>
            </a:r>
          </a:p>
        </p:txBody>
      </p:sp>
      <p:cxnSp>
        <p:nvCxnSpPr>
          <p:cNvPr id="14347" name="Straight Arrow Connector 17"/>
          <p:cNvCxnSpPr>
            <a:cxnSpLocks noChangeShapeType="1"/>
          </p:cNvCxnSpPr>
          <p:nvPr/>
        </p:nvCxnSpPr>
        <p:spPr bwMode="auto">
          <a:xfrm rot="5400000">
            <a:off x="4725194" y="3885406"/>
            <a:ext cx="3048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348" name="Rectangle 18"/>
          <p:cNvSpPr>
            <a:spLocks noChangeArrowheads="1"/>
          </p:cNvSpPr>
          <p:nvPr/>
        </p:nvSpPr>
        <p:spPr bwMode="auto">
          <a:xfrm>
            <a:off x="70866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4349" name="Straight Arrow Connector 19"/>
          <p:cNvCxnSpPr>
            <a:cxnSpLocks noChangeShapeType="1"/>
          </p:cNvCxnSpPr>
          <p:nvPr/>
        </p:nvCxnSpPr>
        <p:spPr bwMode="auto">
          <a:xfrm rot="5400000">
            <a:off x="6019801" y="38862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350" name="TextBox 20"/>
          <p:cNvSpPr txBox="1">
            <a:spLocks noChangeArrowheads="1"/>
          </p:cNvSpPr>
          <p:nvPr/>
        </p:nvSpPr>
        <p:spPr bwMode="auto">
          <a:xfrm>
            <a:off x="3886200" y="1600200"/>
            <a:ext cx="320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4351" name="TextBox 21"/>
          <p:cNvSpPr txBox="1">
            <a:spLocks noChangeArrowheads="1"/>
          </p:cNvSpPr>
          <p:nvPr/>
        </p:nvSpPr>
        <p:spPr bwMode="auto">
          <a:xfrm>
            <a:off x="6172200" y="1600200"/>
            <a:ext cx="3444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14352" name="Straight Arrow Connector 23"/>
          <p:cNvCxnSpPr>
            <a:cxnSpLocks noChangeShapeType="1"/>
          </p:cNvCxnSpPr>
          <p:nvPr/>
        </p:nvCxnSpPr>
        <p:spPr bwMode="auto">
          <a:xfrm>
            <a:off x="4572000" y="28956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353" name="Straight Arrow Connector 25"/>
          <p:cNvCxnSpPr>
            <a:cxnSpLocks noChangeShapeType="1"/>
          </p:cNvCxnSpPr>
          <p:nvPr/>
        </p:nvCxnSpPr>
        <p:spPr bwMode="auto">
          <a:xfrm rot="10800000">
            <a:off x="4572000" y="54102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354" name="TextBox 26"/>
          <p:cNvSpPr txBox="1">
            <a:spLocks noChangeArrowheads="1"/>
          </p:cNvSpPr>
          <p:nvPr/>
        </p:nvSpPr>
        <p:spPr bwMode="auto">
          <a:xfrm>
            <a:off x="4800600" y="2590800"/>
            <a:ext cx="801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X(1)[q]</a:t>
            </a:r>
          </a:p>
        </p:txBody>
      </p:sp>
      <p:sp>
        <p:nvSpPr>
          <p:cNvPr id="14355" name="TextBox 27"/>
          <p:cNvSpPr txBox="1">
            <a:spLocks noChangeArrowheads="1"/>
          </p:cNvSpPr>
          <p:nvPr/>
        </p:nvSpPr>
        <p:spPr bwMode="auto">
          <a:xfrm>
            <a:off x="4724400" y="4953000"/>
            <a:ext cx="835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X(N)[p]</a:t>
            </a:r>
          </a:p>
        </p:txBody>
      </p:sp>
      <p:sp>
        <p:nvSpPr>
          <p:cNvPr id="14356" name="TextBox 22"/>
          <p:cNvSpPr txBox="1">
            <a:spLocks noChangeArrowheads="1"/>
          </p:cNvSpPr>
          <p:nvPr/>
        </p:nvSpPr>
        <p:spPr bwMode="auto">
          <a:xfrm>
            <a:off x="1676400" y="6172200"/>
            <a:ext cx="2327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One physical processor</a:t>
            </a:r>
          </a:p>
        </p:txBody>
      </p:sp>
      <p:cxnSp>
        <p:nvCxnSpPr>
          <p:cNvPr id="14357" name="Straight Arrow Connector 28"/>
          <p:cNvCxnSpPr>
            <a:cxnSpLocks noChangeShapeType="1"/>
            <a:endCxn id="14342" idx="2"/>
          </p:cNvCxnSpPr>
          <p:nvPr/>
        </p:nvCxnSpPr>
        <p:spPr bwMode="auto">
          <a:xfrm rot="5400000" flipH="1" flipV="1">
            <a:off x="2425701" y="6007100"/>
            <a:ext cx="330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838200"/>
            <a:ext cx="91440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 to One Model (OpenMP on Node)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2725"/>
            <a:ext cx="1905000" cy="295275"/>
          </a:xfrm>
          <a:prstGeom prst="rect">
            <a:avLst/>
          </a:prstGeom>
          <a:noFill/>
        </p:spPr>
        <p:txBody>
          <a:bodyPr/>
          <a:lstStyle/>
          <a:p>
            <a:fld id="{30FBE2F5-652F-4886-9C25-5B11342D2303}" type="slidenum">
              <a:rPr lang="en-US" smtClean="0"/>
              <a:pPr/>
              <a:t>9</a:t>
            </a:fld>
            <a:r>
              <a:rPr lang="en-US" smtClean="0"/>
              <a:t>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096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5365" name="Straight Arrow Connector 11"/>
          <p:cNvCxnSpPr>
            <a:cxnSpLocks noChangeShapeType="1"/>
          </p:cNvCxnSpPr>
          <p:nvPr/>
        </p:nvCxnSpPr>
        <p:spPr bwMode="auto">
          <a:xfrm rot="5400000">
            <a:off x="-380999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366" name="Rectangle 12"/>
          <p:cNvSpPr>
            <a:spLocks noChangeArrowheads="1"/>
          </p:cNvSpPr>
          <p:nvPr/>
        </p:nvSpPr>
        <p:spPr bwMode="auto">
          <a:xfrm>
            <a:off x="19812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5367" name="Straight Arrow Connector 13"/>
          <p:cNvCxnSpPr>
            <a:cxnSpLocks noChangeShapeType="1"/>
          </p:cNvCxnSpPr>
          <p:nvPr/>
        </p:nvCxnSpPr>
        <p:spPr bwMode="auto">
          <a:xfrm rot="5400000">
            <a:off x="990601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368" name="Rectangle 14"/>
          <p:cNvSpPr>
            <a:spLocks noChangeArrowheads="1"/>
          </p:cNvSpPr>
          <p:nvPr/>
        </p:nvSpPr>
        <p:spPr bwMode="auto">
          <a:xfrm>
            <a:off x="33528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 [p]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X(N)[p]</a:t>
            </a:r>
          </a:p>
        </p:txBody>
      </p:sp>
      <p:cxnSp>
        <p:nvCxnSpPr>
          <p:cNvPr id="15369" name="Straight Arrow Connector 15"/>
          <p:cNvCxnSpPr>
            <a:cxnSpLocks noChangeShapeType="1"/>
          </p:cNvCxnSpPr>
          <p:nvPr/>
        </p:nvCxnSpPr>
        <p:spPr bwMode="auto">
          <a:xfrm rot="5400000">
            <a:off x="2362201" y="39624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370" name="Rectangle 16"/>
          <p:cNvSpPr>
            <a:spLocks noChangeArrowheads="1"/>
          </p:cNvSpPr>
          <p:nvPr/>
        </p:nvSpPr>
        <p:spPr bwMode="auto">
          <a:xfrm>
            <a:off x="57150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X(1)[q]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X(N)[q]</a:t>
            </a:r>
          </a:p>
        </p:txBody>
      </p:sp>
      <p:cxnSp>
        <p:nvCxnSpPr>
          <p:cNvPr id="15371" name="Straight Arrow Connector 17"/>
          <p:cNvCxnSpPr>
            <a:cxnSpLocks noChangeShapeType="1"/>
          </p:cNvCxnSpPr>
          <p:nvPr/>
        </p:nvCxnSpPr>
        <p:spPr bwMode="auto">
          <a:xfrm rot="5400000">
            <a:off x="4725194" y="3885406"/>
            <a:ext cx="3048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372" name="Rectangle 18"/>
          <p:cNvSpPr>
            <a:spLocks noChangeArrowheads="1"/>
          </p:cNvSpPr>
          <p:nvPr/>
        </p:nvSpPr>
        <p:spPr bwMode="auto">
          <a:xfrm>
            <a:off x="7086600" y="2057400"/>
            <a:ext cx="1219200" cy="37861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X(1)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X(N)</a:t>
            </a:r>
          </a:p>
        </p:txBody>
      </p:sp>
      <p:cxnSp>
        <p:nvCxnSpPr>
          <p:cNvPr id="15373" name="Straight Arrow Connector 19"/>
          <p:cNvCxnSpPr>
            <a:cxnSpLocks noChangeShapeType="1"/>
          </p:cNvCxnSpPr>
          <p:nvPr/>
        </p:nvCxnSpPr>
        <p:spPr bwMode="auto">
          <a:xfrm rot="5400000">
            <a:off x="6019801" y="3886200"/>
            <a:ext cx="3048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374" name="TextBox 20"/>
          <p:cNvSpPr txBox="1">
            <a:spLocks noChangeArrowheads="1"/>
          </p:cNvSpPr>
          <p:nvPr/>
        </p:nvSpPr>
        <p:spPr bwMode="auto">
          <a:xfrm>
            <a:off x="3886200" y="1600200"/>
            <a:ext cx="320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15375" name="TextBox 21"/>
          <p:cNvSpPr txBox="1">
            <a:spLocks noChangeArrowheads="1"/>
          </p:cNvSpPr>
          <p:nvPr/>
        </p:nvSpPr>
        <p:spPr bwMode="auto">
          <a:xfrm>
            <a:off x="6172200" y="1600200"/>
            <a:ext cx="3444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Q</a:t>
            </a:r>
          </a:p>
        </p:txBody>
      </p:sp>
      <p:cxnSp>
        <p:nvCxnSpPr>
          <p:cNvPr id="15376" name="Straight Arrow Connector 23"/>
          <p:cNvCxnSpPr>
            <a:cxnSpLocks noChangeShapeType="1"/>
          </p:cNvCxnSpPr>
          <p:nvPr/>
        </p:nvCxnSpPr>
        <p:spPr bwMode="auto">
          <a:xfrm>
            <a:off x="4572000" y="28956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7" name="Straight Arrow Connector 25"/>
          <p:cNvCxnSpPr>
            <a:cxnSpLocks noChangeShapeType="1"/>
          </p:cNvCxnSpPr>
          <p:nvPr/>
        </p:nvCxnSpPr>
        <p:spPr bwMode="auto">
          <a:xfrm rot="10800000">
            <a:off x="4572000" y="54102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378" name="TextBox 26"/>
          <p:cNvSpPr txBox="1">
            <a:spLocks noChangeArrowheads="1"/>
          </p:cNvSpPr>
          <p:nvPr/>
        </p:nvSpPr>
        <p:spPr bwMode="auto">
          <a:xfrm>
            <a:off x="4800600" y="2590800"/>
            <a:ext cx="801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X(1)[q]</a:t>
            </a:r>
          </a:p>
        </p:txBody>
      </p:sp>
      <p:sp>
        <p:nvSpPr>
          <p:cNvPr id="15379" name="TextBox 27"/>
          <p:cNvSpPr txBox="1">
            <a:spLocks noChangeArrowheads="1"/>
          </p:cNvSpPr>
          <p:nvPr/>
        </p:nvSpPr>
        <p:spPr bwMode="auto">
          <a:xfrm>
            <a:off x="4724400" y="4953000"/>
            <a:ext cx="835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X(N)[p]</a:t>
            </a:r>
          </a:p>
        </p:txBody>
      </p:sp>
      <p:sp>
        <p:nvSpPr>
          <p:cNvPr id="15380" name="TextBox 22"/>
          <p:cNvSpPr txBox="1">
            <a:spLocks noChangeArrowheads="1"/>
          </p:cNvSpPr>
          <p:nvPr/>
        </p:nvSpPr>
        <p:spPr bwMode="auto">
          <a:xfrm>
            <a:off x="1676400" y="6172200"/>
            <a:ext cx="2544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Many physical processors</a:t>
            </a:r>
          </a:p>
        </p:txBody>
      </p:sp>
      <p:cxnSp>
        <p:nvCxnSpPr>
          <p:cNvPr id="15381" name="Straight Arrow Connector 28"/>
          <p:cNvCxnSpPr>
            <a:cxnSpLocks noChangeShapeType="1"/>
            <a:endCxn id="15366" idx="2"/>
          </p:cNvCxnSpPr>
          <p:nvPr/>
        </p:nvCxnSpPr>
        <p:spPr bwMode="auto">
          <a:xfrm rot="5400000" flipH="1" flipV="1">
            <a:off x="2425701" y="6007100"/>
            <a:ext cx="330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ray colors">
      <a:dk1>
        <a:sysClr val="windowText" lastClr="000000"/>
      </a:dk1>
      <a:lt1>
        <a:srgbClr val="FFFFFF"/>
      </a:lt1>
      <a:dk2>
        <a:srgbClr val="2D393F"/>
      </a:dk2>
      <a:lt2>
        <a:srgbClr val="FFFFFF"/>
      </a:lt2>
      <a:accent1>
        <a:srgbClr val="A5B592"/>
      </a:accent1>
      <a:accent2>
        <a:srgbClr val="DD7E0E"/>
      </a:accent2>
      <a:accent3>
        <a:srgbClr val="E7BC29"/>
      </a:accent3>
      <a:accent4>
        <a:srgbClr val="B55475"/>
      </a:accent4>
      <a:accent5>
        <a:srgbClr val="3A577A"/>
      </a:accent5>
      <a:accent6>
        <a:srgbClr val="2D393F"/>
      </a:accent6>
      <a:hlink>
        <a:srgbClr val="0070C0"/>
      </a:hlink>
      <a:folHlink>
        <a:srgbClr val="3A57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D0F180B38C94AB0ACD476C65F15D2" ma:contentTypeVersion="0" ma:contentTypeDescription="Create a new document." ma:contentTypeScope="" ma:versionID="37e2d3ffa88925b6bc8a923da1888d7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1CE4BF-97E7-4F1E-BCA0-43C142D5E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90C505D-8FB4-424C-99CA-97E53AA5D4BF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578C319-9800-415F-BA11-2F72A55293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11870</TotalTime>
  <Words>3595</Words>
  <Application>Microsoft Office PowerPoint</Application>
  <PresentationFormat>On-screen Show (4:3)</PresentationFormat>
  <Paragraphs>1103</Paragraphs>
  <Slides>51</Slides>
  <Notes>49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Paper</vt:lpstr>
      <vt:lpstr>Microsoft Equation 3.0</vt:lpstr>
      <vt:lpstr>Using Co-Array Fortran</vt:lpstr>
      <vt:lpstr>Programming in Co-Array Fortran</vt:lpstr>
      <vt:lpstr>Outline</vt:lpstr>
      <vt:lpstr>The Guiding Principle behind Co-Array Fortran </vt:lpstr>
      <vt:lpstr>What is Co-Array Syntax? </vt:lpstr>
      <vt:lpstr>Examples of Co-Array Declarations </vt:lpstr>
      <vt:lpstr>CAF Memory Model</vt:lpstr>
      <vt:lpstr>One to One Model</vt:lpstr>
      <vt:lpstr>MANY to One Model (OpenMP on Node)</vt:lpstr>
      <vt:lpstr>One to One Model (multiple images on Node)</vt:lpstr>
      <vt:lpstr>What Do Co-Dimensions Mean? </vt:lpstr>
      <vt:lpstr>The CAF Execution Model </vt:lpstr>
      <vt:lpstr>Co-Array Fortran Extension </vt:lpstr>
      <vt:lpstr>What Do Co-Dimensions Mean? </vt:lpstr>
      <vt:lpstr>Communication Using CAF Syntax  </vt:lpstr>
      <vt:lpstr>Irregular and Changing Data Structures</vt:lpstr>
      <vt:lpstr>Co-Array Fortran</vt:lpstr>
      <vt:lpstr>Importance of Vectorizing loop with the CAF reference</vt:lpstr>
      <vt:lpstr>Another Example</vt:lpstr>
      <vt:lpstr>Special features of Baker relating to CAF/UPC</vt:lpstr>
      <vt:lpstr>Thing to watch out for</vt:lpstr>
      <vt:lpstr>Tricks of the CAF Coder</vt:lpstr>
      <vt:lpstr>Using Derived Types</vt:lpstr>
      <vt:lpstr>Using dervived types in a MPI Library</vt:lpstr>
      <vt:lpstr>Slide 25</vt:lpstr>
      <vt:lpstr>Slide 26</vt:lpstr>
      <vt:lpstr>Pointers in Derived Types</vt:lpstr>
      <vt:lpstr>And then use them</vt:lpstr>
      <vt:lpstr>Don’t do buffering of message</vt:lpstr>
      <vt:lpstr>How to write a Global_sum using Co-arrays</vt:lpstr>
      <vt:lpstr>What the Children Do</vt:lpstr>
      <vt:lpstr>What the Master does</vt:lpstr>
      <vt:lpstr>What the Master does</vt:lpstr>
      <vt:lpstr>Taking full advantage of CAF/UPC</vt:lpstr>
      <vt:lpstr>Optimizing short-message communication with CAF/UPC</vt:lpstr>
      <vt:lpstr>Parallelize with domain decomposition, SPMD</vt:lpstr>
      <vt:lpstr>High-level structure of code </vt:lpstr>
      <vt:lpstr>High-level source code</vt:lpstr>
      <vt:lpstr>High-level source code (cont)</vt:lpstr>
      <vt:lpstr>High-level source code (cont)</vt:lpstr>
      <vt:lpstr>High-level source code (cont)</vt:lpstr>
      <vt:lpstr>High-level source code (cont)</vt:lpstr>
      <vt:lpstr>High-level source code (cont)</vt:lpstr>
      <vt:lpstr>High-level source code (cont)</vt:lpstr>
      <vt:lpstr>High-level source code (cont)</vt:lpstr>
      <vt:lpstr>High-level source code (cont)</vt:lpstr>
      <vt:lpstr>High-level source code (cont)</vt:lpstr>
      <vt:lpstr>Weak Scaling Results on X1E</vt:lpstr>
      <vt:lpstr>Conclusions</vt:lpstr>
      <vt:lpstr>References</vt:lpstr>
      <vt:lpstr>Slide 51</vt:lpstr>
    </vt:vector>
  </TitlesOfParts>
  <Company>Cray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jcissell</dc:creator>
  <cp:lastModifiedBy>levesque</cp:lastModifiedBy>
  <cp:revision>54</cp:revision>
  <dcterms:created xsi:type="dcterms:W3CDTF">2009-01-15T20:55:43Z</dcterms:created>
  <dcterms:modified xsi:type="dcterms:W3CDTF">2009-09-21T12:10:21Z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0x0101001EFD0F180B38C94AB0ACD476C65F15D2</vt:lpwstr>
  </property>
</Properties>
</file>