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9" r:id="rId10"/>
    <p:sldId id="266" r:id="rId11"/>
    <p:sldId id="268" r:id="rId12"/>
    <p:sldId id="269" r:id="rId13"/>
    <p:sldId id="270" r:id="rId14"/>
    <p:sldId id="271" r:id="rId15"/>
    <p:sldId id="274" r:id="rId16"/>
    <p:sldId id="267" r:id="rId17"/>
    <p:sldId id="273" r:id="rId18"/>
    <p:sldId id="291" r:id="rId19"/>
    <p:sldId id="281" r:id="rId20"/>
    <p:sldId id="272" r:id="rId21"/>
    <p:sldId id="275" r:id="rId22"/>
    <p:sldId id="278" r:id="rId23"/>
    <p:sldId id="279" r:id="rId24"/>
    <p:sldId id="280" r:id="rId25"/>
    <p:sldId id="282" r:id="rId26"/>
    <p:sldId id="283" r:id="rId27"/>
    <p:sldId id="287" r:id="rId28"/>
    <p:sldId id="288" r:id="rId29"/>
    <p:sldId id="285" r:id="rId30"/>
    <p:sldId id="286" r:id="rId31"/>
    <p:sldId id="290" r:id="rId32"/>
    <p:sldId id="276" r:id="rId33"/>
    <p:sldId id="277" r:id="rId34"/>
    <p:sldId id="296" r:id="rId35"/>
    <p:sldId id="293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wman\maglott\foo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Number of RefSeqGenes</c:v>
          </c:tx>
          <c:marker>
            <c:symbol val="none"/>
          </c:marker>
          <c:cat>
            <c:numRef>
              <c:f>foo!$A$1:$A$7</c:f>
              <c:numCache>
                <c:formatCode>d\-mmm\-yy</c:formatCode>
                <c:ptCount val="7"/>
                <c:pt idx="0">
                  <c:v>39325</c:v>
                </c:pt>
                <c:pt idx="1">
                  <c:v>39691</c:v>
                </c:pt>
                <c:pt idx="2">
                  <c:v>40056</c:v>
                </c:pt>
                <c:pt idx="3">
                  <c:v>40421</c:v>
                </c:pt>
                <c:pt idx="4">
                  <c:v>40786</c:v>
                </c:pt>
                <c:pt idx="5">
                  <c:v>40816</c:v>
                </c:pt>
                <c:pt idx="6">
                  <c:v>40847</c:v>
                </c:pt>
              </c:numCache>
            </c:numRef>
          </c:cat>
          <c:val>
            <c:numRef>
              <c:f>foo!$B$1:$B$7</c:f>
              <c:numCache>
                <c:formatCode>General</c:formatCode>
                <c:ptCount val="7"/>
                <c:pt idx="0">
                  <c:v>6</c:v>
                </c:pt>
                <c:pt idx="1">
                  <c:v>658</c:v>
                </c:pt>
                <c:pt idx="2">
                  <c:v>2074</c:v>
                </c:pt>
                <c:pt idx="3">
                  <c:v>3430</c:v>
                </c:pt>
                <c:pt idx="4">
                  <c:v>4249</c:v>
                </c:pt>
                <c:pt idx="5">
                  <c:v>4405</c:v>
                </c:pt>
                <c:pt idx="6">
                  <c:v>4488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58528"/>
        <c:axId val="65165568"/>
      </c:lineChart>
      <c:dateAx>
        <c:axId val="6515852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65165568"/>
        <c:crosses val="autoZero"/>
        <c:auto val="1"/>
        <c:lblOffset val="100"/>
        <c:baseTimeUnit val="months"/>
      </c:dateAx>
      <c:valAx>
        <c:axId val="65165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51585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solidFill>
        <a:schemeClr val="accent1">
          <a:lumMod val="75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46D3-0C42-4551-B966-7589D818021C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C6F2-4099-4D36-A421-F18E8E47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C6F2-4099-4D36-A421-F18E8E4742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381000"/>
            <a:ext cx="2743200" cy="685800"/>
            <a:chOff x="457200" y="5715000"/>
            <a:chExt cx="2743200" cy="6858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457200" y="5715000"/>
              <a:ext cx="2743200" cy="685800"/>
            </a:xfrm>
            <a:prstGeom prst="roundRect">
              <a:avLst/>
            </a:prstGeom>
            <a:ln w="127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5791200"/>
              <a:ext cx="2590800" cy="5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6019800"/>
            <a:ext cx="2743200" cy="685800"/>
            <a:chOff x="457200" y="5715000"/>
            <a:chExt cx="2743200" cy="6858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457200" y="5715000"/>
              <a:ext cx="2743200" cy="685800"/>
            </a:xfrm>
            <a:prstGeom prst="roundRect">
              <a:avLst/>
            </a:prstGeom>
            <a:ln w="127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5791200"/>
              <a:ext cx="2590800" cy="5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10200"/>
            <a:ext cx="530352" cy="890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10200"/>
            <a:ext cx="530352" cy="890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F23CD5-0B6D-4353-B23C-0015349EC1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7FC66D-45E6-45CC-967F-FE66E88C61B8}" type="datetimeFigureOut">
              <a:rPr lang="en-US" smtClean="0"/>
              <a:t>2/14/2012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nuccore/?term=refseqgene" TargetMode="External"/><Relationship Id="rId2" Type="http://schemas.openxmlformats.org/officeDocument/2006/relationships/hyperlink" Target="http://www.ncbi.nlm.nih.gov/refseq/rs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sgene@ncbi.nlm.nih.gov" TargetMode="External"/><Relationship Id="rId2" Type="http://schemas.openxmlformats.org/officeDocument/2006/relationships/hyperlink" Target="http://www.ncbi.nlm.nih.gov/refseq/rs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gap/PheGenI" TargetMode="External"/><Relationship Id="rId5" Type="http://schemas.openxmlformats.org/officeDocument/2006/relationships/hyperlink" Target="http://www.ncbi.nlm.nih.gov/clinvar" TargetMode="External"/><Relationship Id="rId4" Type="http://schemas.openxmlformats.org/officeDocument/2006/relationships/hyperlink" Target="http://www.youtube.com/ncbinl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RefSeqGene?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334000"/>
            <a:ext cx="530352" cy="890016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Outline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What is RefSeqGene?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How can I find a RefSeqGene sequence of interest?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does a RefSeqGene record help me?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smtClean="0"/>
              <a:t>What tools are available</a:t>
            </a:r>
            <a:r>
              <a:rPr lang="en-US" sz="4000" dirty="0"/>
              <a:t>? </a:t>
            </a:r>
            <a:endParaRPr lang="en-US" sz="4000" dirty="0" smtClean="0"/>
          </a:p>
          <a:p>
            <a:pPr marL="342900" indent="-342900">
              <a:buFontTx/>
              <a:buAutoNum type="arabicPeriod"/>
            </a:pPr>
            <a:r>
              <a:rPr lang="en-US" sz="4000" dirty="0" smtClean="0"/>
              <a:t>Using </a:t>
            </a:r>
            <a:r>
              <a:rPr lang="en-US" sz="4000" dirty="0"/>
              <a:t>RefSeqGene in a sample workflow</a:t>
            </a:r>
          </a:p>
          <a:p>
            <a:pPr marL="342900" indent="-342900">
              <a:buAutoNum type="arabicPeriod"/>
            </a:pP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6834" y="594532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64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4000" dirty="0" smtClean="0"/>
              <a:t>Query NCBI 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refseqgene</a:t>
            </a:r>
            <a:r>
              <a:rPr lang="en-US" sz="4000" dirty="0" smtClean="0"/>
              <a:t> </a:t>
            </a:r>
            <a:r>
              <a:rPr lang="en-US" sz="3600" dirty="0" smtClean="0"/>
              <a:t>(no spaces)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/>
          <a:stretch/>
        </p:blipFill>
        <p:spPr bwMode="auto">
          <a:xfrm>
            <a:off x="219075" y="2057400"/>
            <a:ext cx="792976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3955357" cy="381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3955357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/>
              <a:t>Query Gene or Nucleotide by  </a:t>
            </a:r>
            <a:r>
              <a:rPr lang="en-US" sz="3200" dirty="0" err="1" smtClean="0"/>
              <a:t>refseqgene</a:t>
            </a:r>
            <a:r>
              <a:rPr lang="en-US" sz="3200" dirty="0" smtClean="0"/>
              <a:t> AND </a:t>
            </a:r>
            <a:r>
              <a:rPr lang="en-US" sz="3200" dirty="0" err="1" smtClean="0"/>
              <a:t>genesymbol</a:t>
            </a:r>
            <a:r>
              <a:rPr lang="en-US" sz="3200" dirty="0" smtClean="0"/>
              <a:t>  </a:t>
            </a:r>
            <a:r>
              <a:rPr lang="en-US" sz="2400" dirty="0" smtClean="0"/>
              <a:t>(</a:t>
            </a:r>
            <a:r>
              <a:rPr lang="en-US" sz="2400" i="1" dirty="0" smtClean="0"/>
              <a:t>e.g. </a:t>
            </a:r>
            <a:r>
              <a:rPr lang="en-US" sz="2400" dirty="0" smtClean="0"/>
              <a:t>HFE AND </a:t>
            </a:r>
            <a:r>
              <a:rPr lang="en-US" sz="2400" dirty="0" err="1" smtClean="0"/>
              <a:t>refseqgene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0609"/>
            <a:ext cx="9005888" cy="428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267200" y="28681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629400" y="45720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450538"/>
            <a:ext cx="685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 Gene</a:t>
            </a:r>
            <a:r>
              <a:rPr lang="en-US" dirty="0"/>
              <a:t> </a:t>
            </a:r>
            <a:r>
              <a:rPr lang="en-US" dirty="0" smtClean="0"/>
              <a:t>(only a subsection displayed here)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Genomic regions, transcripts, and products</a:t>
            </a:r>
            <a:r>
              <a:rPr lang="en-US" dirty="0" smtClean="0"/>
              <a:t>, select RefSeqGene</a:t>
            </a:r>
          </a:p>
          <a:p>
            <a:r>
              <a:rPr lang="en-US" dirty="0" smtClean="0"/>
              <a:t>In the </a:t>
            </a:r>
            <a:r>
              <a:rPr lang="en-US" b="1" dirty="0" smtClean="0"/>
              <a:t>Links</a:t>
            </a:r>
            <a:r>
              <a:rPr lang="en-US" dirty="0" smtClean="0"/>
              <a:t> section, follow the link RefSeqGene to Nucleotide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384798" y="1895380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6400800" y="2196084"/>
            <a:ext cx="489204" cy="242316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077200" cy="1143000"/>
          </a:xfrm>
        </p:spPr>
        <p:txBody>
          <a:bodyPr/>
          <a:lstStyle/>
          <a:p>
            <a:r>
              <a:rPr lang="en-US" dirty="0" smtClean="0"/>
              <a:t>From the RefSeqGene site:</a:t>
            </a:r>
            <a:br>
              <a:rPr lang="en-US" dirty="0" smtClean="0"/>
            </a:br>
            <a:r>
              <a:rPr lang="en-US" sz="3600" dirty="0" smtClean="0"/>
              <a:t>http://www.ncbi.nlm.nih.gov/refseq/rsg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" y="1473200"/>
            <a:ext cx="895072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6963"/>
            <a:ext cx="8343532" cy="4338637"/>
          </a:xfrm>
          <a:prstGeom prst="rect">
            <a:avLst/>
          </a:prstGeom>
          <a:noFill/>
          <a:ln w="76200" cmpd="thickThin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76200"/>
            <a:ext cx="9067800" cy="831631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3200" b="1" dirty="0" smtClean="0"/>
              <a:t>RefSeqGene: Browse, with an option to apply filters</a:t>
            </a:r>
            <a:endParaRPr lang="en-US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83637"/>
            <a:ext cx="8991600" cy="454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5800" y="1783637"/>
            <a:ext cx="685800" cy="426163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431" y="892314"/>
            <a:ext cx="806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Displays gene symbol, full name, GeneID, LRG accession, RefSeqGene accession and version, MIM numbers, and associated disorders, with links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0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RefSeqGenes</a:t>
            </a:r>
            <a:r>
              <a:rPr lang="en-US" sz="4000" dirty="0" smtClean="0"/>
              <a:t> as standards in LSDB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2" y="1676400"/>
            <a:ext cx="90995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6688" y="609600"/>
            <a:ext cx="8810625" cy="5162550"/>
            <a:chOff x="166688" y="609600"/>
            <a:chExt cx="8810625" cy="516255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609600"/>
              <a:ext cx="8810625" cy="5162550"/>
            </a:xfrm>
            <a:prstGeom prst="rect">
              <a:avLst/>
            </a:prstGeom>
            <a:noFill/>
            <a:ln w="76200" cmpd="thickThin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>
              <a:off x="4114800" y="3810000"/>
              <a:ext cx="978408" cy="4846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13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Outline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What is RefSeqGene?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can I find a RefSeqGene sequence of interest?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How does a RefSeqGene record help me?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What tools are available?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/>
              <a:t>Using RefSeqGene in a sample </a:t>
            </a:r>
            <a:r>
              <a:rPr lang="en-US" sz="4000" dirty="0" smtClean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267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r>
              <a:rPr lang="en-US" sz="3600" dirty="0"/>
              <a:t>How does a RefSeqGene record help me?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800600"/>
          </a:xfrm>
        </p:spPr>
        <p:txBody>
          <a:bodyPr/>
          <a:lstStyle/>
          <a:p>
            <a:pPr marL="800100" lvl="1" indent="-342900">
              <a:buAutoNum type="arabicPeriod"/>
            </a:pPr>
            <a:r>
              <a:rPr lang="en-US" dirty="0" smtClean="0"/>
              <a:t>Provides standard genomic sequence for reporting variation</a:t>
            </a:r>
          </a:p>
          <a:p>
            <a:pPr marL="1165860" lvl="2" indent="-342900">
              <a:buAutoNum type="arabicPeriod"/>
            </a:pPr>
            <a:r>
              <a:rPr lang="en-US" dirty="0" smtClean="0"/>
              <a:t>Because genomic, reporting of location is not affected by splice variants or identification of the start codon</a:t>
            </a:r>
          </a:p>
          <a:p>
            <a:pPr marL="1165860" lvl="2" indent="-342900">
              <a:buAutoNum type="arabicPeriod"/>
            </a:pPr>
            <a:r>
              <a:rPr lang="en-US" dirty="0" smtClean="0"/>
              <a:t>Reporting of location is </a:t>
            </a:r>
            <a:r>
              <a:rPr lang="en-US" dirty="0"/>
              <a:t>i</a:t>
            </a:r>
            <a:r>
              <a:rPr lang="en-US" dirty="0" smtClean="0"/>
              <a:t>ndependent of re-assembling of the human genome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 smtClean="0"/>
              <a:t>Used within NCBI to anchor information about common and rare variation</a:t>
            </a:r>
          </a:p>
          <a:p>
            <a:pPr marL="1165860" lvl="2" indent="-342900">
              <a:buAutoNum type="arabicPeriod"/>
            </a:pPr>
            <a:r>
              <a:rPr lang="en-US" dirty="0" smtClean="0"/>
              <a:t>Provides links to records in LSDB</a:t>
            </a:r>
          </a:p>
          <a:p>
            <a:pPr marL="1165860" lvl="2" indent="-342900">
              <a:buAutoNum type="arabicPeriod"/>
            </a:pPr>
            <a:r>
              <a:rPr lang="en-US" dirty="0" smtClean="0"/>
              <a:t>Provides links to the literature via GeneReviews, OMIM, PubMed</a:t>
            </a:r>
          </a:p>
          <a:p>
            <a:pPr marL="1165860" lvl="2" indent="-342900">
              <a:buAutoNum type="arabicPeriod"/>
            </a:pPr>
            <a:r>
              <a:rPr lang="en-US" dirty="0" smtClean="0"/>
              <a:t>Provides links to variation currently being tested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Reported in tools, such as BLAST, Clinical Remap, and Variation Reporter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r>
              <a:rPr lang="en-US" sz="3600" dirty="0"/>
              <a:t>How does a RefSeqGene record help me?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762000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May be referenced in practice guidelines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0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  from recent correspondence requesting an LRG accession based on a  RefSeqGene record: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…We </a:t>
            </a:r>
            <a:r>
              <a:rPr lang="en-US" sz="3200" dirty="0"/>
              <a:t>are now revising the best practice guidelines, and would ideally like to be able to reference an LRG for </a:t>
            </a:r>
            <a:r>
              <a:rPr lang="en-US" sz="3200" dirty="0" smtClean="0"/>
              <a:t>the … locus…</a:t>
            </a:r>
          </a:p>
        </p:txBody>
      </p:sp>
    </p:spTree>
    <p:extLst>
      <p:ext uri="{BB962C8B-B14F-4D97-AF65-F5344CB8AC3E}">
        <p14:creationId xmlns:p14="http://schemas.microsoft.com/office/powerpoint/2010/main" val="7306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8600" cy="808038"/>
          </a:xfrm>
        </p:spPr>
        <p:txBody>
          <a:bodyPr/>
          <a:lstStyle/>
          <a:p>
            <a:r>
              <a:rPr lang="en-US" sz="4000" dirty="0" smtClean="0"/>
              <a:t>HGVS expressions using RefSeqGene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00099" y="1447800"/>
            <a:ext cx="6819901" cy="1391166"/>
            <a:chOff x="609600" y="1199634"/>
            <a:chExt cx="6819901" cy="1391166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199634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Within a coding region</a:t>
              </a:r>
            </a:p>
            <a:p>
              <a:r>
                <a:rPr lang="en-US" b="1" dirty="0" smtClean="0"/>
                <a:t>CFTR </a:t>
              </a:r>
              <a:endParaRPr lang="en-US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1328928"/>
              <a:ext cx="2628900" cy="126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00200"/>
              <a:ext cx="106870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76299" y="3295908"/>
            <a:ext cx="6719710" cy="1352550"/>
            <a:chOff x="685800" y="2914650"/>
            <a:chExt cx="6719710" cy="1352550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971800"/>
              <a:ext cx="662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Intronic</a:t>
              </a:r>
            </a:p>
            <a:p>
              <a:r>
                <a:rPr lang="en-US" b="1" dirty="0" smtClean="0"/>
                <a:t>SLC46A1</a:t>
              </a:r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2914650"/>
              <a:ext cx="2604911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351" y="3264932"/>
              <a:ext cx="1342157" cy="57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76299" y="5105400"/>
            <a:ext cx="6672020" cy="1371600"/>
            <a:chOff x="685800" y="5105400"/>
            <a:chExt cx="6672020" cy="1371600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5186302"/>
              <a:ext cx="662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Flanking and intronic</a:t>
              </a:r>
            </a:p>
            <a:p>
              <a:r>
                <a:rPr lang="en-US" b="1" dirty="0" smtClean="0"/>
                <a:t>SEPT9</a:t>
              </a:r>
              <a:endParaRPr lang="en-US" b="1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105400"/>
              <a:ext cx="255722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451633"/>
              <a:ext cx="1130300" cy="720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14600" y="838200"/>
            <a:ext cx="35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(cut from variation pages in dbSNP)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2362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Donna Maglott, Ph.D.</a:t>
            </a:r>
          </a:p>
          <a:p>
            <a:r>
              <a:rPr lang="en-US" dirty="0" smtClean="0"/>
              <a:t>Worked on NCBI RefSeq since 1998</a:t>
            </a:r>
          </a:p>
          <a:p>
            <a:r>
              <a:rPr lang="en-US" dirty="0" smtClean="0"/>
              <a:t>Worked on NCBI Gene (</a:t>
            </a:r>
            <a:r>
              <a:rPr lang="en-US" i="1" dirty="0" smtClean="0"/>
              <a:t>via</a:t>
            </a:r>
            <a:r>
              <a:rPr lang="en-US" dirty="0" smtClean="0"/>
              <a:t> LocusLink) and RefSeq since 1998</a:t>
            </a:r>
          </a:p>
          <a:p>
            <a:r>
              <a:rPr lang="en-US" dirty="0" smtClean="0"/>
              <a:t>Worked on RefSeqGene since 2007 (thank you Dr. Gulley)</a:t>
            </a:r>
          </a:p>
          <a:p>
            <a:r>
              <a:rPr lang="en-US" dirty="0" smtClean="0"/>
              <a:t>Increasing emphasis on resources for medical genetics (including PheGenI, ClinVar, and the Genetic Testing Registry, GTR)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RefSeqGene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http://www.ncbi.nlm.nih.gov/refseq/rsg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hlinkClick r:id="rId3"/>
              </a:rPr>
              <a:t>http://www.ncbi.nlm.nih.gov/nuccore/?term=refseqgene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Outline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00748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What is RefSeqGene?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can I find a RefSeqGene sequence of interest?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does a RefSeqGene record help me?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What tools are available?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/>
              <a:t>Using RefSeqGene in a sample </a:t>
            </a:r>
            <a:r>
              <a:rPr lang="en-US" sz="4000" dirty="0" smtClean="0"/>
              <a:t>workflow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96834" y="594532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1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1143000"/>
          </a:xfrm>
        </p:spPr>
        <p:txBody>
          <a:bodyPr/>
          <a:lstStyle/>
          <a:p>
            <a:pPr algn="ctr"/>
            <a:r>
              <a:rPr lang="en-US" sz="2400" dirty="0" smtClean="0"/>
              <a:t>RefSeqGene BLAST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Use BLAST to find the RefSeqGene matching your query and determine if  any differences  correspond to known variation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7950"/>
            <a:ext cx="75247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6764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Submit one or more sequences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Display results on the graphical display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any differences in your sequences to annotated variation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5775" y="5867400"/>
            <a:ext cx="3524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0" y="1047749"/>
            <a:ext cx="5276850" cy="1135021"/>
            <a:chOff x="3810000" y="1047749"/>
            <a:chExt cx="5276850" cy="1135021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047749"/>
              <a:ext cx="5276850" cy="1135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91400" y="1752600"/>
              <a:ext cx="838200" cy="349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09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Tools: Clinical Remap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1625"/>
            <a:ext cx="80581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4092476"/>
            <a:ext cx="3496325" cy="2308324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Interconverts chromosome and RefSeqGene coordinates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5684" y="990600"/>
            <a:ext cx="765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www.ncbi.nlm.nih.gov/genome/tools/remap</a:t>
            </a:r>
          </a:p>
        </p:txBody>
      </p:sp>
    </p:spTree>
    <p:extLst>
      <p:ext uri="{BB962C8B-B14F-4D97-AF65-F5344CB8AC3E}">
        <p14:creationId xmlns:p14="http://schemas.microsoft.com/office/powerpoint/2010/main" val="5823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40196"/>
          <a:stretch/>
        </p:blipFill>
        <p:spPr bwMode="auto">
          <a:xfrm>
            <a:off x="54318" y="152400"/>
            <a:ext cx="89249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323" y="457200"/>
            <a:ext cx="8999121" cy="6020088"/>
            <a:chOff x="68680" y="457200"/>
            <a:chExt cx="8999121" cy="602008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0" y="1714500"/>
              <a:ext cx="8999121" cy="476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Down Arrow 3"/>
            <p:cNvSpPr/>
            <p:nvPr/>
          </p:nvSpPr>
          <p:spPr>
            <a:xfrm>
              <a:off x="6373368" y="457200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6243" y="946404"/>
            <a:ext cx="614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http://www.ncbi.nlm.nih.gov/variation/tools/reporter/</a:t>
            </a:r>
          </a:p>
        </p:txBody>
      </p:sp>
    </p:spTree>
    <p:extLst>
      <p:ext uri="{BB962C8B-B14F-4D97-AF65-F5344CB8AC3E}">
        <p14:creationId xmlns:p14="http://schemas.microsoft.com/office/powerpoint/2010/main" val="17358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dirty="0" smtClean="0"/>
              <a:t>Variation </a:t>
            </a:r>
            <a:r>
              <a:rPr lang="en-US" dirty="0"/>
              <a:t>Viewer</a:t>
            </a:r>
            <a:br>
              <a:rPr lang="en-US" dirty="0"/>
            </a:br>
            <a:r>
              <a:rPr lang="en-US" sz="2000" dirty="0"/>
              <a:t>http://www.ncbi.nlm.nih.gov/sites/varvu?gene=CFTR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33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705100"/>
            <a:ext cx="5133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4278747"/>
            <a:ext cx="8739188" cy="235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47394"/>
              </p:ext>
            </p:extLst>
          </p:nvPr>
        </p:nvGraphicFramePr>
        <p:xfrm>
          <a:off x="5181600" y="457200"/>
          <a:ext cx="3405187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2617"/>
                <a:gridCol w="2022570"/>
              </a:tblGrid>
              <a:tr h="32512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Accessed from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dbSNP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52570" y="897519"/>
            <a:ext cx="1858017" cy="1046789"/>
            <a:chOff x="3475983" y="3982411"/>
            <a:chExt cx="1858017" cy="10467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982411"/>
              <a:ext cx="12096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312043"/>
              <a:ext cx="1033464" cy="258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4" t="68265" r="35736" b="26173"/>
            <a:stretch/>
          </p:blipFill>
          <p:spPr bwMode="auto">
            <a:xfrm>
              <a:off x="3475983" y="4661917"/>
              <a:ext cx="1858017" cy="36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92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Outline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What is RefSeqGene?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can I find a RefSeqGene sequence of interest?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does a RefSeqGene record help me?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smtClean="0"/>
              <a:t>What tools are available</a:t>
            </a:r>
            <a:r>
              <a:rPr lang="en-US" sz="4000" dirty="0"/>
              <a:t>? </a:t>
            </a:r>
            <a:endParaRPr lang="en-US" sz="4000" dirty="0" smtClean="0"/>
          </a:p>
          <a:p>
            <a:pPr marL="342900" indent="-342900">
              <a:buFontTx/>
              <a:buAutoNum type="arabicPeriod"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Using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RefSeqGene in a sample workflow</a:t>
            </a:r>
          </a:p>
          <a:p>
            <a:pPr marL="342900" indent="-342900">
              <a:buAutoNum type="arabicPeriod"/>
            </a:pP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6834" y="594532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59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Using RefSeqGene as your standard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00834"/>
            <a:ext cx="795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obtain a genomic sequence </a:t>
            </a:r>
            <a:r>
              <a:rPr lang="en-US" dirty="0" smtClean="0"/>
              <a:t>result, find the RefSeqGene standard, and compare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29" y="2362200"/>
            <a:ext cx="54578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066800" y="5715000"/>
            <a:ext cx="2057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5661" y="1840468"/>
            <a:ext cx="3513078" cy="2579132"/>
            <a:chOff x="605661" y="1840468"/>
            <a:chExt cx="3513078" cy="2579132"/>
          </a:xfrm>
        </p:grpSpPr>
        <p:sp>
          <p:nvSpPr>
            <p:cNvPr id="4" name="TextBox 3"/>
            <p:cNvSpPr txBox="1"/>
            <p:nvPr/>
          </p:nvSpPr>
          <p:spPr>
            <a:xfrm>
              <a:off x="605661" y="1840468"/>
              <a:ext cx="3513078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http://</a:t>
              </a:r>
              <a:r>
                <a:rPr lang="en-US" dirty="0" smtClean="0"/>
                <a:t>blast.ncbi.nlm.nih.gov/blast/</a:t>
              </a:r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371600" y="2286000"/>
              <a:ext cx="484632" cy="2133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6190" y="2971800"/>
              <a:ext cx="151601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Scroll down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24400" y="1828800"/>
            <a:ext cx="428937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(Also  found from RefSeqGene home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685800"/>
          </a:xfrm>
        </p:spPr>
        <p:txBody>
          <a:bodyPr/>
          <a:lstStyle/>
          <a:p>
            <a:r>
              <a:rPr lang="en-US" sz="3200" dirty="0" smtClean="0"/>
              <a:t>Submit obtained sequence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8200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2819400"/>
            <a:ext cx="2286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REMINDERS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than one sequence can be analyzed at a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should be submitted as FASTA, starting with the </a:t>
            </a:r>
            <a:r>
              <a:rPr lang="en-US" b="1" dirty="0" smtClean="0">
                <a:solidFill>
                  <a:srgbClr val="C00000"/>
                </a:solidFill>
              </a:rPr>
              <a:t>&gt;</a:t>
            </a:r>
            <a:r>
              <a:rPr lang="en-US" dirty="0" smtClean="0"/>
              <a:t>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1143000"/>
          </a:xfrm>
        </p:spPr>
        <p:txBody>
          <a:bodyPr/>
          <a:lstStyle/>
          <a:p>
            <a:r>
              <a:rPr lang="en-US" sz="3200" dirty="0" smtClean="0"/>
              <a:t>Review the RefSeqGene sequences that were matched </a:t>
            </a:r>
            <a:r>
              <a:rPr lang="en-US" sz="2400" dirty="0" smtClean="0"/>
              <a:t>(in this case only one)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1597"/>
            <a:ext cx="8763000" cy="51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61722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Down Arrow 3"/>
          <p:cNvSpPr/>
          <p:nvPr/>
        </p:nvSpPr>
        <p:spPr>
          <a:xfrm rot="3477580">
            <a:off x="4130691" y="2211455"/>
            <a:ext cx="4541450" cy="9317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" y="274638"/>
            <a:ext cx="8024812" cy="1143000"/>
          </a:xfrm>
        </p:spPr>
        <p:txBody>
          <a:bodyPr/>
          <a:lstStyle/>
          <a:p>
            <a:r>
              <a:rPr lang="en-US" sz="3600" dirty="0" smtClean="0"/>
              <a:t>Review the alignments, and focus on areas where there are differences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28800"/>
            <a:ext cx="9039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4876800"/>
            <a:ext cx="320040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alignments are shown in grey, with mismatches marked in different colors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0" y="1943229"/>
            <a:ext cx="6477000" cy="3000375"/>
            <a:chOff x="1905000" y="1943229"/>
            <a:chExt cx="6477000" cy="3000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43229"/>
              <a:ext cx="6477000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38400" y="42672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9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700748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What is RefSeqGene?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can I find a RefSeqGene sequence of interest?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How does a RefSeqGene record help me?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What tools are available?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Using RefSeqGene in a sample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34" y="594532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49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914400"/>
          </a:xfrm>
        </p:spPr>
        <p:txBody>
          <a:bodyPr/>
          <a:lstStyle/>
          <a:p>
            <a:r>
              <a:rPr lang="en-US" sz="2400" dirty="0" smtClean="0"/>
              <a:t>Zoom in, review, identify </a:t>
            </a:r>
            <a:r>
              <a:rPr lang="en-US" sz="2400" dirty="0"/>
              <a:t>HGVS expression </a:t>
            </a:r>
            <a:r>
              <a:rPr lang="en-US" sz="2400" dirty="0" smtClean="0"/>
              <a:t>and follow links to PubMed and variation records  for more details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3998"/>
          <a:stretch/>
        </p:blipFill>
        <p:spPr bwMode="auto">
          <a:xfrm>
            <a:off x="228600" y="1600200"/>
            <a:ext cx="8224390" cy="46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t="50658" r="37662" b="26434"/>
          <a:stretch/>
        </p:blipFill>
        <p:spPr bwMode="auto">
          <a:xfrm>
            <a:off x="2590800" y="4154260"/>
            <a:ext cx="2666999" cy="1560740"/>
          </a:xfrm>
          <a:prstGeom prst="rect">
            <a:avLst/>
          </a:prstGeom>
          <a:noFill/>
          <a:ln w="28575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828825"/>
              </p:ext>
            </p:extLst>
          </p:nvPr>
        </p:nvGraphicFramePr>
        <p:xfrm>
          <a:off x="4374292" y="15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8288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RefSeqGene is a mature resource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~4500 records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 of international collaboration with</a:t>
            </a:r>
            <a:br>
              <a:rPr lang="en-US" dirty="0" smtClean="0"/>
            </a:br>
            <a:r>
              <a:rPr lang="en-US" dirty="0" smtClean="0"/>
              <a:t> Locus Reference Genomic/LRG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Provides stable reference standard for reporting sequence variation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Tightly coupled with RefSeq mRNA and protein sequences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Used by public variation databases (dbSNP/dbVar) to report both common variation and rare variation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Used to anchor reports of publications and interpretations of clinical significance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 of key tool set for analyzing variants a few  at a time (BLAST, sequence viewer) or in  large sets  (Clinical Remap, Variation Reporter)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5495" y="1447800"/>
            <a:ext cx="6754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RefSeqGene/LRG staff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Ray Tully, Ph.D.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Alex Astashyn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Andrei Shkeda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RefSeq and CCDs curators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Staff of dbSNP/dbVar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Domain experts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http://www.ncbi.nlm.nih.gov/refseq/rsg/</a:t>
            </a:r>
            <a:endParaRPr lang="en-US" dirty="0" smtClean="0"/>
          </a:p>
          <a:p>
            <a:pPr lvl="1"/>
            <a:r>
              <a:rPr lang="en-US" dirty="0" smtClean="0"/>
              <a:t>Provides links to RefSeqGene-related tools and documentation</a:t>
            </a:r>
          </a:p>
          <a:p>
            <a:r>
              <a:rPr lang="en-US" dirty="0" smtClean="0">
                <a:hlinkClick r:id="rId3"/>
              </a:rPr>
              <a:t>rsgene@ncbi.nlm.nih.gov</a:t>
            </a:r>
            <a:endParaRPr lang="en-US" dirty="0" smtClean="0"/>
          </a:p>
          <a:p>
            <a:pPr lvl="1"/>
            <a:r>
              <a:rPr lang="en-US" dirty="0" smtClean="0"/>
              <a:t>Contact us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www.youtube.com/ncbinlm</a:t>
            </a:r>
            <a:endParaRPr lang="en-US" dirty="0" smtClean="0"/>
          </a:p>
          <a:p>
            <a:pPr lvl="1"/>
            <a:r>
              <a:rPr lang="en-US" dirty="0"/>
              <a:t>Videos on use of our sequence tools and more</a:t>
            </a:r>
            <a:r>
              <a:rPr lang="en-US" dirty="0" smtClean="0"/>
              <a:t>…</a:t>
            </a:r>
          </a:p>
          <a:p>
            <a:r>
              <a:rPr lang="en-US" dirty="0" smtClean="0">
                <a:hlinkClick r:id="rId5"/>
              </a:rPr>
              <a:t>http://www.ncbi.nlm.nih.gov/clinvar</a:t>
            </a:r>
            <a:endParaRPr lang="en-US" dirty="0" smtClean="0"/>
          </a:p>
          <a:p>
            <a:pPr lvl="1"/>
            <a:r>
              <a:rPr lang="en-US" dirty="0" smtClean="0"/>
              <a:t>Aggregating information about  medically important human variation. Will be a distinct web resource later this year.</a:t>
            </a:r>
          </a:p>
          <a:p>
            <a:r>
              <a:rPr lang="en-US" dirty="0" smtClean="0">
                <a:hlinkClick r:id="rId6"/>
              </a:rPr>
              <a:t>http://www.ncbi.nlm.nih.gov/gap/PheGenI</a:t>
            </a:r>
            <a:endParaRPr lang="en-US" dirty="0" smtClean="0"/>
          </a:p>
          <a:p>
            <a:pPr lvl="1"/>
            <a:r>
              <a:rPr lang="en-US" dirty="0" smtClean="0"/>
              <a:t>Association studies, including expression QTLs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909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828800"/>
            <a:ext cx="87296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HGVS expressions</a:t>
            </a:r>
            <a:br>
              <a:rPr lang="en-US" dirty="0" smtClean="0"/>
            </a:br>
            <a:r>
              <a:rPr lang="en-US" sz="2000" dirty="0" smtClean="0"/>
              <a:t>open graphical display of a genomic sequence, enter a location , feature, or sequence to which you want to zoom, and press enter  (Search and go)</a:t>
            </a:r>
            <a:endParaRPr lang="en-US" sz="2000" dirty="0"/>
          </a:p>
        </p:txBody>
      </p:sp>
      <p:sp>
        <p:nvSpPr>
          <p:cNvPr id="3" name="Left Arrow 2"/>
          <p:cNvSpPr/>
          <p:nvPr/>
        </p:nvSpPr>
        <p:spPr>
          <a:xfrm>
            <a:off x="4507992" y="2819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019800"/>
            <a:ext cx="637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www.ncbi.nlm.nih.gov/nuccore/238776813?report=graph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Click on the line of the report that indicates your search result, and your display will focus there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350"/>
            <a:ext cx="785210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Right click on in the region of the display with the ruler, at a point of interest to you and click on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Set New Marker at Position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8" y="1495425"/>
            <a:ext cx="77724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240387">
            <a:off x="1757304" y="38896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When the marker is exactly where you want it (point or range), right click and select Marker Details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56769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display like this will appear and allow you to read the location in mRNA coordinates (r.), from the AUG (c.) and the protein (p.)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sz="4000" dirty="0" smtClean="0"/>
              <a:t>What is RefSeqGene?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799" y="981670"/>
            <a:ext cx="751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Gene-specific</a:t>
            </a:r>
            <a:r>
              <a:rPr lang="en-US" dirty="0" smtClean="0"/>
              <a:t> genomic sequence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Starting about 5 kb upstream and ending about 2 kb downstream of a 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Coordinates do not change when the genome is re-assembled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49" y="2045562"/>
            <a:ext cx="8667950" cy="369332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Snippet of </a:t>
            </a:r>
            <a:r>
              <a:rPr lang="en-US" dirty="0"/>
              <a:t>a display of http://www.ncbi.nlm.nih.gov/nuccore/NG_008720.1?report=graph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57476"/>
            <a:ext cx="7074988" cy="40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sz="3200" dirty="0" smtClean="0"/>
              <a:t>What is RefSeqGene?: A versioned sequence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9"/>
          <a:stretch/>
        </p:blipFill>
        <p:spPr bwMode="auto">
          <a:xfrm>
            <a:off x="152400" y="1267447"/>
            <a:ext cx="7086600" cy="54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89166" y="1676400"/>
            <a:ext cx="914400" cy="5334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1310819"/>
            <a:ext cx="2286000" cy="4708981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Each sequence is assigned an accession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NG_008720</a:t>
            </a:r>
            <a:r>
              <a:rPr lang="en-US" dirty="0" smtClean="0"/>
              <a:t>) and a version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dirty="0" smtClean="0"/>
              <a:t>) . If the sequence changes in any way, the version is incremented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dirty="0" smtClean="0"/>
              <a:t>, …), If text changes (</a:t>
            </a:r>
            <a:r>
              <a:rPr lang="en-US" i="1" dirty="0" smtClean="0"/>
              <a:t>e.g</a:t>
            </a:r>
            <a:r>
              <a:rPr lang="en-US" dirty="0" smtClean="0"/>
              <a:t>. a citation is added), the version does NOT change. Thus, to report a sequence explicitly, the accession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AND version </a:t>
            </a:r>
            <a:r>
              <a:rPr lang="en-US" dirty="0" smtClean="0"/>
              <a:t>must be provided.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667000"/>
            <a:ext cx="3058851" cy="707886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NG_008720.1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620000" cy="838200"/>
          </a:xfrm>
        </p:spPr>
        <p:txBody>
          <a:bodyPr/>
          <a:lstStyle/>
          <a:p>
            <a:r>
              <a:rPr lang="en-US" sz="3200" dirty="0" smtClean="0"/>
              <a:t>What is RefSeqGene? </a:t>
            </a:r>
            <a:r>
              <a:rPr lang="en-US" sz="2400" dirty="0" smtClean="0"/>
              <a:t>Both sequence and annotation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113"/>
            <a:ext cx="7010400" cy="48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23832"/>
            <a:ext cx="2057400" cy="5078313"/>
          </a:xfrm>
          <a:prstGeom prst="rect">
            <a:avLst/>
          </a:prstGeom>
          <a:noFill/>
          <a:ln w="76200" cmpd="thickThin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Locations of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exons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coding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xons represented in other RefSeqs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Variation: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ubset from clinical 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Subset associated with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6476" cy="639762"/>
          </a:xfrm>
        </p:spPr>
        <p:txBody>
          <a:bodyPr/>
          <a:lstStyle/>
          <a:p>
            <a:r>
              <a:rPr lang="en-US" sz="3200" dirty="0" smtClean="0"/>
              <a:t>Zooming in to view the sequence and annotation…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7295" r="26452" b="2467"/>
          <a:stretch/>
        </p:blipFill>
        <p:spPr bwMode="auto">
          <a:xfrm>
            <a:off x="281325" y="762000"/>
            <a:ext cx="878647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399" y="4495800"/>
            <a:ext cx="2895601" cy="1477328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a location, set a marker or mouse over a box to see more details such as HGVS expressions, identifiers in dbSNP, links to more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sz="4000" dirty="0" smtClean="0"/>
              <a:t>What is RefSeqGene?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Collection of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curated</a:t>
            </a:r>
            <a:r>
              <a:rPr lang="en-US" sz="2000" dirty="0" smtClean="0"/>
              <a:t> gene-specific genomic sequences requested from, or with feedback, from Locus-Specific Databases (LSDB)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May differ from current reference genome to represent the allele accepted as the reference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May include sequence not currently represented in the genome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May retain multiple differences from the genome if an accepted standard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3711714"/>
            <a:ext cx="8153400" cy="2554545"/>
            <a:chOff x="152400" y="3711714"/>
            <a:chExt cx="8153400" cy="2554545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3711714"/>
              <a:ext cx="8153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Partner in Locus Reference Genome (LRG) collaboration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2000" dirty="0" smtClean="0"/>
                <a:t>Exact nucleotide-nucleotide match between a version of a RefSeqGene and an LRG accession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2000" dirty="0" smtClean="0"/>
                <a:t>Exact nucleotide-nucleotide match between RefSeq cDNAs (NM_) and transcripts (t) annotated on the LRG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2000" dirty="0" smtClean="0"/>
                <a:t>Exact amino acid match between RefSeq proteins (NP_) and proteins (p) annotated on the LRG</a:t>
              </a:r>
            </a:p>
            <a:p>
              <a:pPr marL="742950" lvl="1" indent="-285750">
                <a:buFont typeface="Arial" pitchFamily="34" charset="0"/>
                <a:buChar char="•"/>
              </a:pPr>
              <a:endParaRPr lang="en-US" sz="2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0600" y="5726668"/>
              <a:ext cx="2393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http://lrg-sequence.org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1143000"/>
          </a:xfrm>
        </p:spPr>
        <p:txBody>
          <a:bodyPr/>
          <a:lstStyle/>
          <a:p>
            <a:r>
              <a:rPr lang="en-US" dirty="0" smtClean="0"/>
              <a:t>A RefSeqGene that is also an LRG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0600"/>
            <a:ext cx="8001000" cy="5791200"/>
            <a:chOff x="304800" y="990600"/>
            <a:chExt cx="8001000" cy="5791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80010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1600200"/>
              <a:ext cx="762000" cy="3048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16241"/>
              </p:ext>
            </p:extLst>
          </p:nvPr>
        </p:nvGraphicFramePr>
        <p:xfrm>
          <a:off x="5562600" y="3733800"/>
          <a:ext cx="3276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NG_0011906.1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LRG_8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NM_006920.4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NP_008851.3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2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5890</TotalTime>
  <Words>1192</Words>
  <Application>Microsoft Office PowerPoint</Application>
  <PresentationFormat>On-screen Show (4:3)</PresentationFormat>
  <Paragraphs>182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What is RefSeqGene?</vt:lpstr>
      <vt:lpstr>Introductions</vt:lpstr>
      <vt:lpstr>Outline</vt:lpstr>
      <vt:lpstr>What is RefSeqGene?</vt:lpstr>
      <vt:lpstr>What is RefSeqGene?: A versioned sequence</vt:lpstr>
      <vt:lpstr>What is RefSeqGene? Both sequence and annotation</vt:lpstr>
      <vt:lpstr>Zooming in to view the sequence and annotation…</vt:lpstr>
      <vt:lpstr>What is RefSeqGene?</vt:lpstr>
      <vt:lpstr>A RefSeqGene that is also an LRG</vt:lpstr>
      <vt:lpstr>Outline</vt:lpstr>
      <vt:lpstr>Query NCBI  refseqgene (no spaces)</vt:lpstr>
      <vt:lpstr>Query Gene or Nucleotide by  refseqgene AND genesymbol  (e.g. HFE AND refseqgene)</vt:lpstr>
      <vt:lpstr>From the RefSeqGene site: http://www.ncbi.nlm.nih.gov/refseq/rsg</vt:lpstr>
      <vt:lpstr>RefSeqGene: Browse, with an option to apply filters</vt:lpstr>
      <vt:lpstr>RefSeqGenes as standards in LSDB</vt:lpstr>
      <vt:lpstr>Outline</vt:lpstr>
      <vt:lpstr>How does a RefSeqGene record help me? </vt:lpstr>
      <vt:lpstr>How does a RefSeqGene record help me? </vt:lpstr>
      <vt:lpstr>HGVS expressions using RefSeqGene</vt:lpstr>
      <vt:lpstr>Outline</vt:lpstr>
      <vt:lpstr>RefSeqGene BLAST Use BLAST to find the RefSeqGene matching your query and determine if  any differences  correspond to known variation</vt:lpstr>
      <vt:lpstr>Tools: Clinical Remap</vt:lpstr>
      <vt:lpstr>PowerPoint Presentation</vt:lpstr>
      <vt:lpstr>Variation Viewer http://www.ncbi.nlm.nih.gov/sites/varvu?gene=CFTR </vt:lpstr>
      <vt:lpstr>Outline</vt:lpstr>
      <vt:lpstr>Using RefSeqGene as your standard</vt:lpstr>
      <vt:lpstr>Submit obtained sequence</vt:lpstr>
      <vt:lpstr>Review the RefSeqGene sequences that were matched (in this case only one)</vt:lpstr>
      <vt:lpstr>Review the alignments, and focus on areas where there are differences</vt:lpstr>
      <vt:lpstr>Zoom in, review, identify HGVS expression and follow links to PubMed and variation records  for more details</vt:lpstr>
      <vt:lpstr>Summary</vt:lpstr>
      <vt:lpstr>Acknowledgements</vt:lpstr>
      <vt:lpstr>More information</vt:lpstr>
      <vt:lpstr>PowerPoint Presentation</vt:lpstr>
      <vt:lpstr>Calculating HGVS expressions open graphical display of a genomic sequence, enter a location , feature, or sequence to which you want to zoom, and press enter  (Search and go)</vt:lpstr>
      <vt:lpstr>Click on the line of the report that indicates your search result, and your display will focus there </vt:lpstr>
      <vt:lpstr>Right click on in the region of the display with the ruler, at a point of interest to you and click on Set New Marker at Position</vt:lpstr>
      <vt:lpstr>When the marker is exactly where you want it (point or range), right click and select Marker Details</vt:lpstr>
    </vt:vector>
  </TitlesOfParts>
  <Company>NCBI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RefSeqGene?</dc:title>
  <dc:creator>maglott</dc:creator>
  <cp:lastModifiedBy>maglott</cp:lastModifiedBy>
  <cp:revision>81</cp:revision>
  <dcterms:created xsi:type="dcterms:W3CDTF">2011-10-26T18:12:06Z</dcterms:created>
  <dcterms:modified xsi:type="dcterms:W3CDTF">2012-02-14T11:10:26Z</dcterms:modified>
</cp:coreProperties>
</file>